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67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6797675" cy="9874250"/>
  <p:custDataLst>
    <p:tags r:id="rId4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tone Sans ITC TT" pitchFamily="2" charset="0"/>
        <a:ea typeface="Arial" pitchFamily="35" charset="0"/>
        <a:cs typeface="Arial" pitchFamily="35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tone Sans ITC TT" pitchFamily="2" charset="0"/>
        <a:ea typeface="Arial" pitchFamily="35" charset="0"/>
        <a:cs typeface="Arial" pitchFamily="35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tone Sans ITC TT" pitchFamily="2" charset="0"/>
        <a:ea typeface="Arial" pitchFamily="35" charset="0"/>
        <a:cs typeface="Arial" pitchFamily="35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tone Sans ITC TT" pitchFamily="2" charset="0"/>
        <a:ea typeface="Arial" pitchFamily="35" charset="0"/>
        <a:cs typeface="Arial" pitchFamily="35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tone Sans ITC TT" pitchFamily="2" charset="0"/>
        <a:ea typeface="Arial" pitchFamily="35" charset="0"/>
        <a:cs typeface="Arial" pitchFamily="35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Stone Sans ITC TT" pitchFamily="2" charset="0"/>
        <a:ea typeface="Arial" pitchFamily="35" charset="0"/>
        <a:cs typeface="Arial" pitchFamily="35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Stone Sans ITC TT" pitchFamily="2" charset="0"/>
        <a:ea typeface="Arial" pitchFamily="35" charset="0"/>
        <a:cs typeface="Arial" pitchFamily="35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Stone Sans ITC TT" pitchFamily="2" charset="0"/>
        <a:ea typeface="Arial" pitchFamily="35" charset="0"/>
        <a:cs typeface="Arial" pitchFamily="35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Stone Sans ITC TT" pitchFamily="2" charset="0"/>
        <a:ea typeface="Arial" pitchFamily="35" charset="0"/>
        <a:cs typeface="Arial" pitchFamily="35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4545"/>
    <a:srgbClr val="DDDDDD"/>
    <a:srgbClr val="FFFFFF"/>
    <a:srgbClr val="003399"/>
    <a:srgbClr val="000000"/>
    <a:srgbClr val="AA0616"/>
    <a:srgbClr val="F8D4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242"/>
    </p:cViewPr>
  </p:sorterViewPr>
  <p:notesViewPr>
    <p:cSldViewPr>
      <p:cViewPr varScale="1">
        <p:scale>
          <a:sx n="57" d="100"/>
          <a:sy n="57" d="100"/>
        </p:scale>
        <p:origin x="-1788" y="-9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9EC2DD-633B-47B4-B580-2597F5855EFE}" type="doc">
      <dgm:prSet loTypeId="urn:microsoft.com/office/officeart/2005/8/layout/pyramid2" loCatId="list" qsTypeId="urn:microsoft.com/office/officeart/2005/8/quickstyle/simple1" qsCatId="simple" csTypeId="urn:microsoft.com/office/officeart/2005/8/colors/accent4_4" csCatId="accent4" phldr="1"/>
      <dgm:spPr/>
    </dgm:pt>
    <dgm:pt modelId="{39698FB6-12FC-4EF4-8D50-B4499267A796}">
      <dgm:prSet phldrT="[Text]"/>
      <dgm:spPr/>
      <dgm:t>
        <a:bodyPr/>
        <a:lstStyle/>
        <a:p>
          <a:r>
            <a:rPr lang="en-GB" dirty="0" smtClean="0"/>
            <a:t>Innovation for competitive advantage</a:t>
          </a:r>
          <a:endParaRPr lang="en-GB" dirty="0"/>
        </a:p>
      </dgm:t>
    </dgm:pt>
    <dgm:pt modelId="{88D97FEA-D796-4794-9DF8-75F2EE292332}" type="parTrans" cxnId="{DA96E3E4-64EB-4306-8B06-48C500A545B3}">
      <dgm:prSet/>
      <dgm:spPr/>
      <dgm:t>
        <a:bodyPr/>
        <a:lstStyle/>
        <a:p>
          <a:endParaRPr lang="en-GB"/>
        </a:p>
      </dgm:t>
    </dgm:pt>
    <dgm:pt modelId="{F39E32FF-BEE1-4F36-AD5D-B5FA2A57D107}" type="sibTrans" cxnId="{DA96E3E4-64EB-4306-8B06-48C500A545B3}">
      <dgm:prSet/>
      <dgm:spPr/>
      <dgm:t>
        <a:bodyPr/>
        <a:lstStyle/>
        <a:p>
          <a:endParaRPr lang="en-GB"/>
        </a:p>
      </dgm:t>
    </dgm:pt>
    <dgm:pt modelId="{1E95F818-E210-4813-9D79-53D07CB5A89C}">
      <dgm:prSet phldrT="[Text]"/>
      <dgm:spPr/>
      <dgm:t>
        <a:bodyPr/>
        <a:lstStyle/>
        <a:p>
          <a:r>
            <a:rPr lang="en-GB" dirty="0" smtClean="0"/>
            <a:t>21</a:t>
          </a:r>
          <a:r>
            <a:rPr lang="en-GB" baseline="30000" dirty="0" smtClean="0"/>
            <a:t>st</a:t>
          </a:r>
          <a:r>
            <a:rPr lang="en-GB" dirty="0" smtClean="0"/>
            <a:t> Resort Infrastructure</a:t>
          </a:r>
          <a:endParaRPr lang="en-GB" dirty="0"/>
        </a:p>
      </dgm:t>
    </dgm:pt>
    <dgm:pt modelId="{13BF79F3-999C-409B-B9DC-E5DE28AC2848}" type="parTrans" cxnId="{53722D6C-B2ED-48F5-917E-875549CE4859}">
      <dgm:prSet/>
      <dgm:spPr/>
      <dgm:t>
        <a:bodyPr/>
        <a:lstStyle/>
        <a:p>
          <a:endParaRPr lang="en-GB"/>
        </a:p>
      </dgm:t>
    </dgm:pt>
    <dgm:pt modelId="{9E897668-9A7B-4D34-B1D2-B1CEB987DD64}" type="sibTrans" cxnId="{53722D6C-B2ED-48F5-917E-875549CE4859}">
      <dgm:prSet/>
      <dgm:spPr/>
      <dgm:t>
        <a:bodyPr/>
        <a:lstStyle/>
        <a:p>
          <a:endParaRPr lang="en-GB"/>
        </a:p>
      </dgm:t>
    </dgm:pt>
    <dgm:pt modelId="{6017BE1F-651E-4C8E-BED1-0D364FF57F0A}">
      <dgm:prSet phldrT="[Text]"/>
      <dgm:spPr/>
      <dgm:t>
        <a:bodyPr/>
        <a:lstStyle/>
        <a:p>
          <a:r>
            <a:rPr lang="en-GB" dirty="0" smtClean="0"/>
            <a:t>Bourne Group customer knowledge</a:t>
          </a:r>
        </a:p>
      </dgm:t>
    </dgm:pt>
    <dgm:pt modelId="{842E657D-2515-4830-B850-54F6A2792AAE}" type="parTrans" cxnId="{AA250C16-A58C-4F49-A1DD-346CBB9B219F}">
      <dgm:prSet/>
      <dgm:spPr/>
      <dgm:t>
        <a:bodyPr/>
        <a:lstStyle/>
        <a:p>
          <a:endParaRPr lang="en-GB"/>
        </a:p>
      </dgm:t>
    </dgm:pt>
    <dgm:pt modelId="{4197984D-805B-435B-AF34-C13D06406AD7}" type="sibTrans" cxnId="{AA250C16-A58C-4F49-A1DD-346CBB9B219F}">
      <dgm:prSet/>
      <dgm:spPr/>
      <dgm:t>
        <a:bodyPr/>
        <a:lstStyle/>
        <a:p>
          <a:endParaRPr lang="en-GB"/>
        </a:p>
      </dgm:t>
    </dgm:pt>
    <dgm:pt modelId="{FA16DEE7-CBFA-4438-AF7B-22F6135FA320}">
      <dgm:prSet phldrT="[Text]"/>
      <dgm:spPr/>
      <dgm:t>
        <a:bodyPr/>
        <a:lstStyle/>
        <a:p>
          <a:r>
            <a:rPr lang="en-GB" dirty="0" smtClean="0"/>
            <a:t>Innovation trials – 21st century tools</a:t>
          </a:r>
        </a:p>
      </dgm:t>
    </dgm:pt>
    <dgm:pt modelId="{22EBEEB6-4784-4483-BDF3-9C92028EC0A6}" type="parTrans" cxnId="{14238BB1-3855-4629-96D2-0589D56320B6}">
      <dgm:prSet/>
      <dgm:spPr/>
      <dgm:t>
        <a:bodyPr/>
        <a:lstStyle/>
        <a:p>
          <a:endParaRPr lang="en-GB"/>
        </a:p>
      </dgm:t>
    </dgm:pt>
    <dgm:pt modelId="{0C559DAA-117B-4533-A9CD-CDC12B9FBECF}" type="sibTrans" cxnId="{14238BB1-3855-4629-96D2-0589D56320B6}">
      <dgm:prSet/>
      <dgm:spPr/>
      <dgm:t>
        <a:bodyPr/>
        <a:lstStyle/>
        <a:p>
          <a:endParaRPr lang="en-GB"/>
        </a:p>
      </dgm:t>
    </dgm:pt>
    <dgm:pt modelId="{681A53A3-48B1-4791-8FD0-447F004F7A63}">
      <dgm:prSet phldrT="[Text]"/>
      <dgm:spPr/>
      <dgm:t>
        <a:bodyPr/>
        <a:lstStyle/>
        <a:p>
          <a:r>
            <a:rPr lang="en-GB" dirty="0" smtClean="0"/>
            <a:t>Back office cash savings</a:t>
          </a:r>
        </a:p>
      </dgm:t>
    </dgm:pt>
    <dgm:pt modelId="{F20C28E6-C44B-4C45-A090-E6003DFE4831}" type="parTrans" cxnId="{9FD0A2BC-830B-44A0-AFF7-9B012F944B29}">
      <dgm:prSet/>
      <dgm:spPr/>
      <dgm:t>
        <a:bodyPr/>
        <a:lstStyle/>
        <a:p>
          <a:endParaRPr lang="en-GB"/>
        </a:p>
      </dgm:t>
    </dgm:pt>
    <dgm:pt modelId="{47EBB550-78E9-43C7-99D4-87923BB48FB6}" type="sibTrans" cxnId="{9FD0A2BC-830B-44A0-AFF7-9B012F944B29}">
      <dgm:prSet/>
      <dgm:spPr/>
      <dgm:t>
        <a:bodyPr/>
        <a:lstStyle/>
        <a:p>
          <a:endParaRPr lang="en-GB"/>
        </a:p>
      </dgm:t>
    </dgm:pt>
    <dgm:pt modelId="{93A4C035-7266-4DC5-8381-F309B91BB36C}">
      <dgm:prSet phldrT="[Text]"/>
      <dgm:spPr/>
      <dgm:t>
        <a:bodyPr/>
        <a:lstStyle/>
        <a:p>
          <a:r>
            <a:rPr lang="en-GB" dirty="0" smtClean="0"/>
            <a:t>Foundation layer</a:t>
          </a:r>
        </a:p>
      </dgm:t>
    </dgm:pt>
    <dgm:pt modelId="{B8D212A1-2EC9-42BE-9776-7D906F1CF121}" type="parTrans" cxnId="{39183784-DF48-47F5-BF6B-40B0DE46DD70}">
      <dgm:prSet/>
      <dgm:spPr/>
      <dgm:t>
        <a:bodyPr/>
        <a:lstStyle/>
        <a:p>
          <a:endParaRPr lang="en-GB"/>
        </a:p>
      </dgm:t>
    </dgm:pt>
    <dgm:pt modelId="{9FA5D455-658F-4224-B1D0-79D409C21778}" type="sibTrans" cxnId="{39183784-DF48-47F5-BF6B-40B0DE46DD70}">
      <dgm:prSet/>
      <dgm:spPr/>
      <dgm:t>
        <a:bodyPr/>
        <a:lstStyle/>
        <a:p>
          <a:endParaRPr lang="en-GB"/>
        </a:p>
      </dgm:t>
    </dgm:pt>
    <dgm:pt modelId="{E04B3AAE-0D57-4AD8-BAD6-6EEFAA29578D}" type="pres">
      <dgm:prSet presAssocID="{259EC2DD-633B-47B4-B580-2597F5855EFE}" presName="compositeShape" presStyleCnt="0">
        <dgm:presLayoutVars>
          <dgm:dir/>
          <dgm:resizeHandles/>
        </dgm:presLayoutVars>
      </dgm:prSet>
      <dgm:spPr/>
    </dgm:pt>
    <dgm:pt modelId="{3AD45771-BD02-4F4F-B407-413E4300D38A}" type="pres">
      <dgm:prSet presAssocID="{259EC2DD-633B-47B4-B580-2597F5855EFE}" presName="pyramid" presStyleLbl="node1" presStyleIdx="0" presStyleCnt="1"/>
      <dgm:spPr/>
    </dgm:pt>
    <dgm:pt modelId="{E4D429F0-3AAE-4AD0-9019-D65E61CC0172}" type="pres">
      <dgm:prSet presAssocID="{259EC2DD-633B-47B4-B580-2597F5855EFE}" presName="theList" presStyleCnt="0"/>
      <dgm:spPr/>
    </dgm:pt>
    <dgm:pt modelId="{DCE07B9E-3884-49E0-9F95-E9E6EABEC436}" type="pres">
      <dgm:prSet presAssocID="{39698FB6-12FC-4EF4-8D50-B4499267A796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0517E6-8143-45C0-A055-E6A8E4DF8828}" type="pres">
      <dgm:prSet presAssocID="{39698FB6-12FC-4EF4-8D50-B4499267A796}" presName="aSpace" presStyleCnt="0"/>
      <dgm:spPr/>
    </dgm:pt>
    <dgm:pt modelId="{1F33C848-FDBE-40BC-BC1C-5C6D7C761E30}" type="pres">
      <dgm:prSet presAssocID="{1E95F818-E210-4813-9D79-53D07CB5A89C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FB2319-D91E-4B9C-A457-512FE2180259}" type="pres">
      <dgm:prSet presAssocID="{1E95F818-E210-4813-9D79-53D07CB5A89C}" presName="aSpace" presStyleCnt="0"/>
      <dgm:spPr/>
    </dgm:pt>
    <dgm:pt modelId="{A349BAA5-0F4E-467A-A0F6-3541CAF705CE}" type="pres">
      <dgm:prSet presAssocID="{6017BE1F-651E-4C8E-BED1-0D364FF57F0A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F6F422-0254-4442-81E9-D94272941810}" type="pres">
      <dgm:prSet presAssocID="{6017BE1F-651E-4C8E-BED1-0D364FF57F0A}" presName="aSpace" presStyleCnt="0"/>
      <dgm:spPr/>
    </dgm:pt>
    <dgm:pt modelId="{7D7B382B-6524-4958-8D61-F499082D3DBD}" type="pres">
      <dgm:prSet presAssocID="{FA16DEE7-CBFA-4438-AF7B-22F6135FA320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091A9B-7549-47CC-BD77-9091FF437002}" type="pres">
      <dgm:prSet presAssocID="{FA16DEE7-CBFA-4438-AF7B-22F6135FA320}" presName="aSpace" presStyleCnt="0"/>
      <dgm:spPr/>
    </dgm:pt>
    <dgm:pt modelId="{C3A8C299-5223-406A-BB92-EF5D34E9810D}" type="pres">
      <dgm:prSet presAssocID="{681A53A3-48B1-4791-8FD0-447F004F7A63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17BFC8-5640-466C-8426-BAF80E486E51}" type="pres">
      <dgm:prSet presAssocID="{681A53A3-48B1-4791-8FD0-447F004F7A63}" presName="aSpace" presStyleCnt="0"/>
      <dgm:spPr/>
    </dgm:pt>
    <dgm:pt modelId="{F674B441-C6A9-4707-841C-AC199CBD62B5}" type="pres">
      <dgm:prSet presAssocID="{93A4C035-7266-4DC5-8381-F309B91BB36C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7E0ADC-6C57-4258-BA75-B840E602C9AD}" type="pres">
      <dgm:prSet presAssocID="{93A4C035-7266-4DC5-8381-F309B91BB36C}" presName="aSpace" presStyleCnt="0"/>
      <dgm:spPr/>
    </dgm:pt>
  </dgm:ptLst>
  <dgm:cxnLst>
    <dgm:cxn modelId="{3E08F001-5494-4276-9343-7AA02F33A0F4}" type="presOf" srcId="{39698FB6-12FC-4EF4-8D50-B4499267A796}" destId="{DCE07B9E-3884-49E0-9F95-E9E6EABEC436}" srcOrd="0" destOrd="0" presId="urn:microsoft.com/office/officeart/2005/8/layout/pyramid2"/>
    <dgm:cxn modelId="{EC901EAB-F8E7-45A3-BFBB-8331FBE69CE9}" type="presOf" srcId="{6017BE1F-651E-4C8E-BED1-0D364FF57F0A}" destId="{A349BAA5-0F4E-467A-A0F6-3541CAF705CE}" srcOrd="0" destOrd="0" presId="urn:microsoft.com/office/officeart/2005/8/layout/pyramid2"/>
    <dgm:cxn modelId="{E9EC9B1E-3D56-4CA9-811A-8835E2A17320}" type="presOf" srcId="{93A4C035-7266-4DC5-8381-F309B91BB36C}" destId="{F674B441-C6A9-4707-841C-AC199CBD62B5}" srcOrd="0" destOrd="0" presId="urn:microsoft.com/office/officeart/2005/8/layout/pyramid2"/>
    <dgm:cxn modelId="{39183784-DF48-47F5-BF6B-40B0DE46DD70}" srcId="{259EC2DD-633B-47B4-B580-2597F5855EFE}" destId="{93A4C035-7266-4DC5-8381-F309B91BB36C}" srcOrd="5" destOrd="0" parTransId="{B8D212A1-2EC9-42BE-9776-7D906F1CF121}" sibTransId="{9FA5D455-658F-4224-B1D0-79D409C21778}"/>
    <dgm:cxn modelId="{DA96E3E4-64EB-4306-8B06-48C500A545B3}" srcId="{259EC2DD-633B-47B4-B580-2597F5855EFE}" destId="{39698FB6-12FC-4EF4-8D50-B4499267A796}" srcOrd="0" destOrd="0" parTransId="{88D97FEA-D796-4794-9DF8-75F2EE292332}" sibTransId="{F39E32FF-BEE1-4F36-AD5D-B5FA2A57D107}"/>
    <dgm:cxn modelId="{14238BB1-3855-4629-96D2-0589D56320B6}" srcId="{259EC2DD-633B-47B4-B580-2597F5855EFE}" destId="{FA16DEE7-CBFA-4438-AF7B-22F6135FA320}" srcOrd="3" destOrd="0" parTransId="{22EBEEB6-4784-4483-BDF3-9C92028EC0A6}" sibTransId="{0C559DAA-117B-4533-A9CD-CDC12B9FBECF}"/>
    <dgm:cxn modelId="{76047593-6285-4E78-8EFE-0C1FC6B6817A}" type="presOf" srcId="{1E95F818-E210-4813-9D79-53D07CB5A89C}" destId="{1F33C848-FDBE-40BC-BC1C-5C6D7C761E30}" srcOrd="0" destOrd="0" presId="urn:microsoft.com/office/officeart/2005/8/layout/pyramid2"/>
    <dgm:cxn modelId="{5B9873C4-E5B1-4E0A-8587-AFC5A1D1646F}" type="presOf" srcId="{681A53A3-48B1-4791-8FD0-447F004F7A63}" destId="{C3A8C299-5223-406A-BB92-EF5D34E9810D}" srcOrd="0" destOrd="0" presId="urn:microsoft.com/office/officeart/2005/8/layout/pyramid2"/>
    <dgm:cxn modelId="{D07550D7-5FD6-4032-8B00-87C398857FED}" type="presOf" srcId="{259EC2DD-633B-47B4-B580-2597F5855EFE}" destId="{E04B3AAE-0D57-4AD8-BAD6-6EEFAA29578D}" srcOrd="0" destOrd="0" presId="urn:microsoft.com/office/officeart/2005/8/layout/pyramid2"/>
    <dgm:cxn modelId="{528D0D0A-5686-44FB-931B-F69004D8E240}" type="presOf" srcId="{FA16DEE7-CBFA-4438-AF7B-22F6135FA320}" destId="{7D7B382B-6524-4958-8D61-F499082D3DBD}" srcOrd="0" destOrd="0" presId="urn:microsoft.com/office/officeart/2005/8/layout/pyramid2"/>
    <dgm:cxn modelId="{53722D6C-B2ED-48F5-917E-875549CE4859}" srcId="{259EC2DD-633B-47B4-B580-2597F5855EFE}" destId="{1E95F818-E210-4813-9D79-53D07CB5A89C}" srcOrd="1" destOrd="0" parTransId="{13BF79F3-999C-409B-B9DC-E5DE28AC2848}" sibTransId="{9E897668-9A7B-4D34-B1D2-B1CEB987DD64}"/>
    <dgm:cxn modelId="{9FD0A2BC-830B-44A0-AFF7-9B012F944B29}" srcId="{259EC2DD-633B-47B4-B580-2597F5855EFE}" destId="{681A53A3-48B1-4791-8FD0-447F004F7A63}" srcOrd="4" destOrd="0" parTransId="{F20C28E6-C44B-4C45-A090-E6003DFE4831}" sibTransId="{47EBB550-78E9-43C7-99D4-87923BB48FB6}"/>
    <dgm:cxn modelId="{AA250C16-A58C-4F49-A1DD-346CBB9B219F}" srcId="{259EC2DD-633B-47B4-B580-2597F5855EFE}" destId="{6017BE1F-651E-4C8E-BED1-0D364FF57F0A}" srcOrd="2" destOrd="0" parTransId="{842E657D-2515-4830-B850-54F6A2792AAE}" sibTransId="{4197984D-805B-435B-AF34-C13D06406AD7}"/>
    <dgm:cxn modelId="{59AED17E-4122-49CE-A878-5A0EFEC0A7DF}" type="presParOf" srcId="{E04B3AAE-0D57-4AD8-BAD6-6EEFAA29578D}" destId="{3AD45771-BD02-4F4F-B407-413E4300D38A}" srcOrd="0" destOrd="0" presId="urn:microsoft.com/office/officeart/2005/8/layout/pyramid2"/>
    <dgm:cxn modelId="{540A5C7D-1102-44DF-AEBF-1DC628FF0DED}" type="presParOf" srcId="{E04B3AAE-0D57-4AD8-BAD6-6EEFAA29578D}" destId="{E4D429F0-3AAE-4AD0-9019-D65E61CC0172}" srcOrd="1" destOrd="0" presId="urn:microsoft.com/office/officeart/2005/8/layout/pyramid2"/>
    <dgm:cxn modelId="{D6C0A4CD-8133-4376-9CE6-CA6B2C79F500}" type="presParOf" srcId="{E4D429F0-3AAE-4AD0-9019-D65E61CC0172}" destId="{DCE07B9E-3884-49E0-9F95-E9E6EABEC436}" srcOrd="0" destOrd="0" presId="urn:microsoft.com/office/officeart/2005/8/layout/pyramid2"/>
    <dgm:cxn modelId="{2746C77A-787A-4649-A376-801A8254DC12}" type="presParOf" srcId="{E4D429F0-3AAE-4AD0-9019-D65E61CC0172}" destId="{DA0517E6-8143-45C0-A055-E6A8E4DF8828}" srcOrd="1" destOrd="0" presId="urn:microsoft.com/office/officeart/2005/8/layout/pyramid2"/>
    <dgm:cxn modelId="{E1FC16E8-BEFE-42AA-B46F-82ADABEE06CD}" type="presParOf" srcId="{E4D429F0-3AAE-4AD0-9019-D65E61CC0172}" destId="{1F33C848-FDBE-40BC-BC1C-5C6D7C761E30}" srcOrd="2" destOrd="0" presId="urn:microsoft.com/office/officeart/2005/8/layout/pyramid2"/>
    <dgm:cxn modelId="{F135F973-C5A8-4228-B34A-D78B94070E91}" type="presParOf" srcId="{E4D429F0-3AAE-4AD0-9019-D65E61CC0172}" destId="{31FB2319-D91E-4B9C-A457-512FE2180259}" srcOrd="3" destOrd="0" presId="urn:microsoft.com/office/officeart/2005/8/layout/pyramid2"/>
    <dgm:cxn modelId="{DFA8F332-C392-4F53-8DE4-E82E7536810C}" type="presParOf" srcId="{E4D429F0-3AAE-4AD0-9019-D65E61CC0172}" destId="{A349BAA5-0F4E-467A-A0F6-3541CAF705CE}" srcOrd="4" destOrd="0" presId="urn:microsoft.com/office/officeart/2005/8/layout/pyramid2"/>
    <dgm:cxn modelId="{F66679DB-A93C-4789-AF30-267C33B69414}" type="presParOf" srcId="{E4D429F0-3AAE-4AD0-9019-D65E61CC0172}" destId="{BAF6F422-0254-4442-81E9-D94272941810}" srcOrd="5" destOrd="0" presId="urn:microsoft.com/office/officeart/2005/8/layout/pyramid2"/>
    <dgm:cxn modelId="{DA61C729-37D4-4588-AC01-128F9179E2B6}" type="presParOf" srcId="{E4D429F0-3AAE-4AD0-9019-D65E61CC0172}" destId="{7D7B382B-6524-4958-8D61-F499082D3DBD}" srcOrd="6" destOrd="0" presId="urn:microsoft.com/office/officeart/2005/8/layout/pyramid2"/>
    <dgm:cxn modelId="{D963E1A2-0FE2-4FE6-9EE8-96B54397D4A3}" type="presParOf" srcId="{E4D429F0-3AAE-4AD0-9019-D65E61CC0172}" destId="{C8091A9B-7549-47CC-BD77-9091FF437002}" srcOrd="7" destOrd="0" presId="urn:microsoft.com/office/officeart/2005/8/layout/pyramid2"/>
    <dgm:cxn modelId="{90701552-1779-4B7C-A700-BF65B9249DD4}" type="presParOf" srcId="{E4D429F0-3AAE-4AD0-9019-D65E61CC0172}" destId="{C3A8C299-5223-406A-BB92-EF5D34E9810D}" srcOrd="8" destOrd="0" presId="urn:microsoft.com/office/officeart/2005/8/layout/pyramid2"/>
    <dgm:cxn modelId="{BFCDDC23-DB79-46A4-AB56-EABA0EF48860}" type="presParOf" srcId="{E4D429F0-3AAE-4AD0-9019-D65E61CC0172}" destId="{AA17BFC8-5640-466C-8426-BAF80E486E51}" srcOrd="9" destOrd="0" presId="urn:microsoft.com/office/officeart/2005/8/layout/pyramid2"/>
    <dgm:cxn modelId="{151FAD10-2460-4FF7-96B9-42F7F64AA213}" type="presParOf" srcId="{E4D429F0-3AAE-4AD0-9019-D65E61CC0172}" destId="{F674B441-C6A9-4707-841C-AC199CBD62B5}" srcOrd="10" destOrd="0" presId="urn:microsoft.com/office/officeart/2005/8/layout/pyramid2"/>
    <dgm:cxn modelId="{48056E44-4EA2-4122-9FEF-C7D21928450A}" type="presParOf" srcId="{E4D429F0-3AAE-4AD0-9019-D65E61CC0172}" destId="{A97E0ADC-6C57-4258-BA75-B840E602C9AD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D45771-BD02-4F4F-B407-413E4300D38A}">
      <dsp:nvSpPr>
        <dsp:cNvPr id="0" name=""/>
        <dsp:cNvSpPr/>
      </dsp:nvSpPr>
      <dsp:spPr>
        <a:xfrm>
          <a:off x="1504156" y="0"/>
          <a:ext cx="4540250" cy="4540250"/>
        </a:xfrm>
        <a:prstGeom prst="triangle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E07B9E-3884-49E0-9F95-E9E6EABEC436}">
      <dsp:nvSpPr>
        <dsp:cNvPr id="0" name=""/>
        <dsp:cNvSpPr/>
      </dsp:nvSpPr>
      <dsp:spPr>
        <a:xfrm>
          <a:off x="3774281" y="456463"/>
          <a:ext cx="2951162" cy="5373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Innovation for competitive advantage</a:t>
          </a:r>
          <a:endParaRPr lang="en-GB" sz="1400" kern="1200" dirty="0"/>
        </a:p>
      </dsp:txBody>
      <dsp:txXfrm>
        <a:off x="3800514" y="482696"/>
        <a:ext cx="2898696" cy="484915"/>
      </dsp:txXfrm>
    </dsp:sp>
    <dsp:sp modelId="{1F33C848-FDBE-40BC-BC1C-5C6D7C761E30}">
      <dsp:nvSpPr>
        <dsp:cNvPr id="0" name=""/>
        <dsp:cNvSpPr/>
      </dsp:nvSpPr>
      <dsp:spPr>
        <a:xfrm>
          <a:off x="3774281" y="1061017"/>
          <a:ext cx="2951162" cy="5373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50000"/>
              <a:hueOff val="178712"/>
              <a:satOff val="-18727"/>
              <a:lumOff val="171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21</a:t>
          </a:r>
          <a:r>
            <a:rPr lang="en-GB" sz="1400" kern="1200" baseline="30000" dirty="0" smtClean="0"/>
            <a:t>st</a:t>
          </a:r>
          <a:r>
            <a:rPr lang="en-GB" sz="1400" kern="1200" dirty="0" smtClean="0"/>
            <a:t> Resort Infrastructure</a:t>
          </a:r>
          <a:endParaRPr lang="en-GB" sz="1400" kern="1200" dirty="0"/>
        </a:p>
      </dsp:txBody>
      <dsp:txXfrm>
        <a:off x="3800514" y="1087250"/>
        <a:ext cx="2898696" cy="484915"/>
      </dsp:txXfrm>
    </dsp:sp>
    <dsp:sp modelId="{A349BAA5-0F4E-467A-A0F6-3541CAF705CE}">
      <dsp:nvSpPr>
        <dsp:cNvPr id="0" name=""/>
        <dsp:cNvSpPr/>
      </dsp:nvSpPr>
      <dsp:spPr>
        <a:xfrm>
          <a:off x="3774281" y="1665571"/>
          <a:ext cx="2951162" cy="5373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50000"/>
              <a:hueOff val="357423"/>
              <a:satOff val="-37454"/>
              <a:lumOff val="343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Bourne Group customer knowledge</a:t>
          </a:r>
        </a:p>
      </dsp:txBody>
      <dsp:txXfrm>
        <a:off x="3800514" y="1691804"/>
        <a:ext cx="2898696" cy="484915"/>
      </dsp:txXfrm>
    </dsp:sp>
    <dsp:sp modelId="{7D7B382B-6524-4958-8D61-F499082D3DBD}">
      <dsp:nvSpPr>
        <dsp:cNvPr id="0" name=""/>
        <dsp:cNvSpPr/>
      </dsp:nvSpPr>
      <dsp:spPr>
        <a:xfrm>
          <a:off x="3774281" y="2270125"/>
          <a:ext cx="2951162" cy="5373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50000"/>
              <a:hueOff val="536135"/>
              <a:satOff val="-56181"/>
              <a:lumOff val="51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Innovation trials – 21st century tools</a:t>
          </a:r>
        </a:p>
      </dsp:txBody>
      <dsp:txXfrm>
        <a:off x="3800514" y="2296358"/>
        <a:ext cx="2898696" cy="484915"/>
      </dsp:txXfrm>
    </dsp:sp>
    <dsp:sp modelId="{C3A8C299-5223-406A-BB92-EF5D34E9810D}">
      <dsp:nvSpPr>
        <dsp:cNvPr id="0" name=""/>
        <dsp:cNvSpPr/>
      </dsp:nvSpPr>
      <dsp:spPr>
        <a:xfrm>
          <a:off x="3774281" y="2874678"/>
          <a:ext cx="2951162" cy="5373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50000"/>
              <a:hueOff val="357423"/>
              <a:satOff val="-37454"/>
              <a:lumOff val="343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Back office cash savings</a:t>
          </a:r>
        </a:p>
      </dsp:txBody>
      <dsp:txXfrm>
        <a:off x="3800514" y="2900911"/>
        <a:ext cx="2898696" cy="484915"/>
      </dsp:txXfrm>
    </dsp:sp>
    <dsp:sp modelId="{F674B441-C6A9-4707-841C-AC199CBD62B5}">
      <dsp:nvSpPr>
        <dsp:cNvPr id="0" name=""/>
        <dsp:cNvSpPr/>
      </dsp:nvSpPr>
      <dsp:spPr>
        <a:xfrm>
          <a:off x="3774281" y="3479232"/>
          <a:ext cx="2951162" cy="5373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50000"/>
              <a:hueOff val="178712"/>
              <a:satOff val="-18727"/>
              <a:lumOff val="171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Foundation layer</a:t>
          </a:r>
        </a:p>
      </dsp:txBody>
      <dsp:txXfrm>
        <a:off x="3800514" y="3505465"/>
        <a:ext cx="2898696" cy="484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5" charset="0"/>
              </a:defRPr>
            </a:lvl1pPr>
          </a:lstStyle>
          <a:p>
            <a:pPr>
              <a:defRPr/>
            </a:pPr>
            <a:fld id="{4E84DFD6-9245-8E48-B7EB-E1DF726CB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48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3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475"/>
            <a:ext cx="5438775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5" charset="0"/>
              </a:defRPr>
            </a:lvl1pPr>
          </a:lstStyle>
          <a:p>
            <a:pPr>
              <a:defRPr/>
            </a:pPr>
            <a:fld id="{60617D40-01B0-944F-8BC2-5595C610A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875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5" charset="-128"/>
        <a:cs typeface="ＭＳ Ｐゴシック" pitchFamily="3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5537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200" dirty="0" smtClean="0">
                <a:solidFill>
                  <a:srgbClr val="003399"/>
                </a:solidFill>
                <a:ea typeface="ＭＳ Ｐゴシック"/>
                <a:cs typeface="ＭＳ Ｐゴシック"/>
              </a:rPr>
              <a:t>Established 1965 – Lord </a:t>
            </a:r>
            <a:r>
              <a:rPr lang="en-US" sz="1200" dirty="0" err="1" smtClean="0">
                <a:solidFill>
                  <a:srgbClr val="003399"/>
                </a:solidFill>
                <a:ea typeface="ＭＳ Ｐゴシック"/>
                <a:cs typeface="ＭＳ Ｐゴシック"/>
              </a:rPr>
              <a:t>Rootes</a:t>
            </a:r>
            <a:r>
              <a:rPr lang="en-US" sz="1200" dirty="0" smtClean="0">
                <a:solidFill>
                  <a:srgbClr val="003399"/>
                </a:solidFill>
                <a:ea typeface="ＭＳ Ｐゴシック"/>
                <a:cs typeface="ＭＳ Ｐゴシック"/>
              </a:rPr>
              <a:t> post WW2 -  Enabling Enterprise and Excellence with Relevance</a:t>
            </a:r>
          </a:p>
          <a:p>
            <a:pPr eaLnBrk="1" hangingPunct="1">
              <a:buFont typeface="Wingdings" pitchFamily="2" charset="2"/>
              <a:buNone/>
            </a:pPr>
            <a:endParaRPr lang="en-US" sz="1200" dirty="0" smtClean="0">
              <a:solidFill>
                <a:srgbClr val="003399"/>
              </a:solidFill>
              <a:ea typeface="ＭＳ Ｐゴシック"/>
              <a:cs typeface="ＭＳ Ｐゴシック"/>
            </a:endParaRPr>
          </a:p>
          <a:p>
            <a:pPr eaLnBrk="1" hangingPunct="1">
              <a:buFont typeface="Wingdings" pitchFamily="2" charset="2"/>
              <a:buNone/>
            </a:pPr>
            <a:endParaRPr lang="en-US" sz="1200" dirty="0" smtClean="0">
              <a:solidFill>
                <a:srgbClr val="003399"/>
              </a:solidFill>
              <a:ea typeface="ＭＳ Ｐゴシック"/>
              <a:cs typeface="ＭＳ Ｐゴシック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1200" dirty="0" smtClean="0">
                <a:solidFill>
                  <a:srgbClr val="003399"/>
                </a:solidFill>
                <a:ea typeface="ＭＳ Ｐゴシック"/>
                <a:cs typeface="ＭＳ Ｐゴシック"/>
              </a:rPr>
              <a:t>Master Plan (2008-18</a:t>
            </a:r>
            <a:r>
              <a:rPr lang="en-US" sz="1100" dirty="0" smtClean="0">
                <a:solidFill>
                  <a:srgbClr val="003399"/>
                </a:solidFill>
                <a:ea typeface="ＭＳ Ｐゴシック"/>
                <a:cs typeface="ＭＳ Ｐゴシック"/>
              </a:rPr>
              <a:t>)</a:t>
            </a:r>
            <a:br>
              <a:rPr lang="en-US" sz="1100" dirty="0" smtClean="0">
                <a:solidFill>
                  <a:srgbClr val="003399"/>
                </a:solidFill>
                <a:ea typeface="ＭＳ Ｐゴシック"/>
                <a:cs typeface="ＭＳ Ｐゴシック"/>
              </a:rPr>
            </a:br>
            <a:endParaRPr lang="en-US" dirty="0" smtClean="0">
              <a:solidFill>
                <a:schemeClr val="bg1"/>
              </a:solidFill>
              <a:ea typeface="ＭＳ Ｐゴシック"/>
              <a:cs typeface="ＭＳ Ｐゴシック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  <a:t>Doubling of research activity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  <a:t>Increase postgraduate numbers</a:t>
            </a:r>
            <a:endParaRPr lang="en-US" dirty="0" smtClean="0">
              <a:solidFill>
                <a:schemeClr val="bg1"/>
              </a:solidFill>
              <a:ea typeface="ＭＳ Ｐゴシック"/>
              <a:cs typeface="ＭＳ Ｐゴシック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  <a:t>Expansion of commercial activities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  <a:t>A growth in all facilities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  <a:t>An extra 4,000 staff and students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  <a:t>Campus to grow by 40%</a:t>
            </a:r>
            <a:endParaRPr lang="en-US" dirty="0" smtClean="0">
              <a:solidFill>
                <a:schemeClr val="bg1"/>
              </a:solidFill>
              <a:ea typeface="ＭＳ Ｐゴシック"/>
              <a:cs typeface="ＭＳ Ｐゴシック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617D40-01B0-944F-8BC2-5595C610A5A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09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5537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6EAAB-93D6-4497-A02F-DDDDAA132DFD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577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5537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Our vision:</a:t>
            </a:r>
            <a:endParaRPr lang="en-GB" dirty="0" smtClean="0"/>
          </a:p>
          <a:p>
            <a:r>
              <a:rPr lang="en-GB" dirty="0" smtClean="0"/>
              <a:t>To be the leading university-based business school in Europe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617D40-01B0-944F-8BC2-5595C610A5A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94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5537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6EAAB-93D6-4497-A02F-DDDDAA132DF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321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5537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6EAAB-93D6-4497-A02F-DDDDAA132DF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713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5537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6EAAB-93D6-4497-A02F-DDDDAA132DF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935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5537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6EAAB-93D6-4497-A02F-DDDDAA132DF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797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5537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6EAAB-93D6-4497-A02F-DDDDAA132DFD}" type="slidenum">
              <a:rPr lang="en-GB" smtClean="0">
                <a:solidFill>
                  <a:prstClr val="black"/>
                </a:solidFill>
              </a:rPr>
              <a:pPr/>
              <a:t>27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905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5537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D736A-93BC-4925-8D43-D4C80C824D9E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830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5537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6EAAB-93D6-4497-A02F-DDDDAA132DFD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278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he_Warwick_Uni_black.e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92975" y="6245226"/>
            <a:ext cx="145573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wbs_tab-logo_cmyk.em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61976"/>
            <a:ext cx="914400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220400" y="1524000"/>
            <a:ext cx="6591000" cy="2225040"/>
          </a:xfrm>
        </p:spPr>
        <p:txBody>
          <a:bodyPr lIns="36000" anchor="b">
            <a:normAutofit/>
          </a:bodyPr>
          <a:lstStyle>
            <a:lvl1pPr algn="l">
              <a:defRPr lang="en-US" sz="4200" b="1" cap="none" baseline="0" dirty="0">
                <a:ln w="5000" cmpd="sng">
                  <a:solidFill>
                    <a:schemeClr val="tx2">
                      <a:alpha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+mj-lt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220400" y="3749040"/>
            <a:ext cx="6591000" cy="746760"/>
          </a:xfrm>
        </p:spPr>
        <p:txBody>
          <a:bodyPr lIns="72000" tIns="0" rIns="72000" bIns="0">
            <a:normAutofit/>
          </a:bodyPr>
          <a:lstStyle>
            <a:lvl1pPr marL="0" indent="0" algn="l">
              <a:buNone/>
              <a:defRPr sz="2100">
                <a:ln w="1270" cmpd="sng">
                  <a:solidFill>
                    <a:schemeClr val="tx2">
                      <a:alpha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defRPr>
            </a:lvl1pPr>
            <a:lvl2pPr marL="478908" indent="0" algn="ctr">
              <a:buNone/>
            </a:lvl2pPr>
            <a:lvl3pPr marL="957816" indent="0" algn="ctr">
              <a:buNone/>
            </a:lvl3pPr>
            <a:lvl4pPr marL="1436724" indent="0" algn="ctr">
              <a:buNone/>
            </a:lvl4pPr>
            <a:lvl5pPr marL="1915631" indent="0" algn="ctr">
              <a:buNone/>
            </a:lvl5pPr>
            <a:lvl6pPr marL="2394539" indent="0" algn="ctr">
              <a:buNone/>
            </a:lvl6pPr>
            <a:lvl7pPr marL="2873447" indent="0" algn="ctr">
              <a:buNone/>
            </a:lvl7pPr>
            <a:lvl8pPr marL="3352355" indent="0" algn="ctr">
              <a:buNone/>
            </a:lvl8pPr>
            <a:lvl9pPr marL="3831263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GB" dirty="0" smtClean="0"/>
          </a:p>
        </p:txBody>
      </p:sp>
      <p:sp>
        <p:nvSpPr>
          <p:cNvPr id="36" name="Content Placeholder 35"/>
          <p:cNvSpPr>
            <a:spLocks noGrp="1"/>
          </p:cNvSpPr>
          <p:nvPr>
            <p:ph sz="quarter" idx="13"/>
          </p:nvPr>
        </p:nvSpPr>
        <p:spPr>
          <a:xfrm>
            <a:off x="1220400" y="4800600"/>
            <a:ext cx="6591300" cy="1219200"/>
          </a:xfrm>
        </p:spPr>
        <p:txBody>
          <a:bodyPr lIns="36000" rIns="36000">
            <a:noAutofit/>
          </a:bodyPr>
          <a:lstStyle>
            <a:lvl1pPr marL="0" indent="0">
              <a:buFontTx/>
              <a:buNone/>
              <a:defRPr sz="2100" baseline="0">
                <a:solidFill>
                  <a:schemeClr val="tx2"/>
                </a:solidFill>
              </a:defRPr>
            </a:lvl1pPr>
            <a:lvl2pPr marL="540000" indent="-457200">
              <a:buNone/>
              <a:defRPr sz="18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4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5CD4940-95B6-F849-8741-A2C3756A2029}" type="datetime1">
              <a:rPr lang="en-GB" smtClean="0"/>
              <a:pPr>
                <a:defRPr/>
              </a:pPr>
              <a:t>02/12/2014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791667A-D524-CD43-9381-F06E1CD35128}" type="datetime1">
              <a:rPr lang="en-GB" smtClean="0"/>
              <a:pPr>
                <a:defRPr/>
              </a:pPr>
              <a:t>02/12/2014</a:t>
            </a:fld>
            <a:endParaRPr lang="en-GB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D80AE-28FC-8148-9B5C-3D3456D955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791BB87-4378-F74D-B073-27385B6EE3CA}" type="datetime1">
              <a:rPr lang="en-GB" smtClean="0"/>
              <a:pPr>
                <a:defRPr/>
              </a:pPr>
              <a:t>02/12/2014</a:t>
            </a:fld>
            <a:endParaRPr lang="en-GB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757A4-53FD-874A-9E46-28A4DC3646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1976"/>
            <a:ext cx="8229600" cy="850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27672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7672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6096000"/>
            <a:ext cx="82296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2" y="0"/>
            <a:ext cx="182563" cy="6858000"/>
          </a:xfrm>
          <a:prstGeom prst="rect">
            <a:avLst/>
          </a:prstGeom>
          <a:solidFill>
            <a:srgbClr val="376092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8961438" y="0"/>
            <a:ext cx="182562" cy="6858000"/>
          </a:xfrm>
          <a:prstGeom prst="rect">
            <a:avLst/>
          </a:prstGeom>
          <a:solidFill>
            <a:srgbClr val="376092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ea typeface="MS PGothic" pitchFamily="34" charset="-128"/>
            </a:endParaRP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4024315" y="6115050"/>
          <a:ext cx="11715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3" imgW="2503080" imgH="1534680" progId="AcroExch.Document.7">
                  <p:embed/>
                </p:oleObj>
              </mc:Choice>
              <mc:Fallback>
                <p:oleObj name="Acrobat Document" r:id="rId3" imgW="2503080" imgH="153468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4315" y="6115050"/>
                        <a:ext cx="1171575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78238" y="4164884"/>
            <a:ext cx="5974959" cy="1440450"/>
          </a:xfrm>
        </p:spPr>
        <p:txBody>
          <a:bodyPr/>
          <a:lstStyle>
            <a:lvl1pPr algn="ctr">
              <a:buNone/>
              <a:defRPr sz="3200">
                <a:latin typeface="+mn-lt"/>
              </a:defRPr>
            </a:lvl1pPr>
            <a:lvl2pPr>
              <a:defRPr>
                <a:latin typeface="Impact" pitchFamily="34" charset="0"/>
              </a:defRPr>
            </a:lvl2pPr>
            <a:lvl3pPr>
              <a:defRPr>
                <a:latin typeface="Impact" pitchFamily="34" charset="0"/>
              </a:defRPr>
            </a:lvl3pPr>
            <a:lvl4pPr>
              <a:defRPr>
                <a:latin typeface="Impact" pitchFamily="34" charset="0"/>
              </a:defRPr>
            </a:lvl4pPr>
            <a:lvl5pPr>
              <a:defRPr>
                <a:latin typeface="Impact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77448" y="939453"/>
            <a:ext cx="6876789" cy="2122444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681892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64769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buFont typeface="Wingdings 2" charset="2"/>
              <a:buChar char=""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3DF43E5-76BC-754F-A4D7-AB5A1359C712}" type="datetime1">
              <a:rPr lang="en-GB" smtClean="0"/>
              <a:pPr>
                <a:defRPr/>
              </a:pPr>
              <a:t>02/12/2014</a:t>
            </a:fld>
            <a:endParaRPr lang="en-GB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DF9D8-12EC-0046-93E0-88EA8E5808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wbs_tab-logo_cmyk.e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1976"/>
            <a:ext cx="914400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0"/>
            <a:ext cx="6629400" cy="2224800"/>
          </a:xfrm>
        </p:spPr>
        <p:txBody>
          <a:bodyPr tIns="0" bIns="0" anchor="b">
            <a:normAutofit/>
          </a:bodyPr>
          <a:lstStyle>
            <a:lvl1pPr algn="l">
              <a:buNone/>
              <a:defRPr sz="3400" b="1" cap="none" baseline="0">
                <a:ln w="5000" cmpd="sng">
                  <a:noFill/>
                  <a:prstDash val="solid"/>
                </a:ln>
                <a:solidFill>
                  <a:srgbClr val="0039A6"/>
                </a:solidFill>
                <a:effectLst/>
                <a:latin typeface="+mj-lt"/>
                <a:cs typeface="Franklin Gothic Book (Headings)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748800"/>
            <a:ext cx="6629400" cy="745200"/>
          </a:xfrm>
        </p:spPr>
        <p:txBody>
          <a:bodyPr lIns="72000" tIns="0" rIns="72000" bIns="0"/>
          <a:lstStyle>
            <a:lvl1pPr marL="0" indent="0" algn="l">
              <a:buNone/>
              <a:defRPr sz="2100">
                <a:ln>
                  <a:noFill/>
                </a:ln>
                <a:solidFill>
                  <a:srgbClr val="0039A6"/>
                </a:solidFill>
                <a:effectLst/>
              </a:defRPr>
            </a:lvl1pPr>
            <a:lvl2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18A72FE-4B69-0A4C-9A4A-FD7843F96741}" type="datetime1">
              <a:rPr lang="en-GB" smtClean="0"/>
              <a:pPr>
                <a:defRPr/>
              </a:pPr>
              <a:t>02/12/2014</a:t>
            </a:fld>
            <a:endParaRPr lang="en-GB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3BFEA-E02D-2D44-A815-B95FA61F8F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64769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40862" cy="4525963"/>
          </a:xfrm>
        </p:spPr>
        <p:txBody>
          <a:bodyPr/>
          <a:lstStyle>
            <a:lvl1pPr>
              <a:buClrTx/>
              <a:defRPr sz="2700"/>
            </a:lvl1pPr>
            <a:lvl2pPr>
              <a:buClrTx/>
              <a:defRPr sz="2300"/>
            </a:lvl2pPr>
            <a:lvl3pPr>
              <a:buClrTx/>
              <a:defRPr sz="2100"/>
            </a:lvl3pPr>
            <a:lvl4pPr>
              <a:buClrTx/>
              <a:defRPr sz="1900"/>
            </a:lvl4pPr>
            <a:lvl5pPr>
              <a:buClrTx/>
              <a:defRPr sz="1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107" y="1600203"/>
            <a:ext cx="4040862" cy="4525963"/>
          </a:xfrm>
        </p:spPr>
        <p:txBody>
          <a:bodyPr/>
          <a:lstStyle>
            <a:lvl1pPr>
              <a:buClrTx/>
              <a:defRPr sz="2700"/>
            </a:lvl1pPr>
            <a:lvl2pPr>
              <a:buClrTx/>
              <a:defRPr sz="2300"/>
            </a:lvl2pPr>
            <a:lvl3pPr>
              <a:buClrTx/>
              <a:defRPr sz="2100"/>
            </a:lvl3pPr>
            <a:lvl4pPr>
              <a:buClrTx/>
              <a:defRPr sz="1900"/>
            </a:lvl4pPr>
            <a:lvl5pPr>
              <a:buClrTx/>
              <a:defRPr sz="1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13DB443-FD47-F341-9DCE-0BFF71A098CD}" type="datetime1">
              <a:rPr lang="en-GB" smtClean="0"/>
              <a:pPr>
                <a:defRPr/>
              </a:pPr>
              <a:t>02/12/2014</a:t>
            </a:fld>
            <a:endParaRPr lang="en-GB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D8E44-80E7-3C49-BE08-E0927A5768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685800"/>
          </a:xfrm>
        </p:spPr>
        <p:txBody>
          <a:bodyPr/>
          <a:lstStyle>
            <a:lvl1pPr marL="0" indent="0">
              <a:buNone/>
              <a:defRPr sz="2500" b="1">
                <a:ln>
                  <a:noFill/>
                </a:ln>
                <a:solidFill>
                  <a:srgbClr val="0039A6"/>
                </a:solidFill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8" y="5486400"/>
            <a:ext cx="4041775" cy="685800"/>
          </a:xfrm>
        </p:spPr>
        <p:txBody>
          <a:bodyPr/>
          <a:lstStyle>
            <a:lvl1pPr marL="0" indent="0">
              <a:buNone/>
              <a:defRPr sz="2500" b="1">
                <a:ln>
                  <a:noFill/>
                </a:ln>
                <a:solidFill>
                  <a:srgbClr val="0039A6"/>
                </a:solidFill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3"/>
            <a:ext cx="4040188" cy="3941764"/>
          </a:xfrm>
        </p:spPr>
        <p:txBody>
          <a:bodyPr/>
          <a:lstStyle>
            <a:lvl1pPr>
              <a:buClrTx/>
              <a:defRPr sz="2500"/>
            </a:lvl1pPr>
            <a:lvl2pPr>
              <a:buClrTx/>
              <a:defRPr sz="2100"/>
            </a:lvl2pPr>
            <a:lvl3pPr>
              <a:buClrTx/>
              <a:defRPr sz="1900"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516913"/>
            <a:ext cx="4041775" cy="3941764"/>
          </a:xfrm>
        </p:spPr>
        <p:txBody>
          <a:bodyPr/>
          <a:lstStyle>
            <a:lvl1pPr>
              <a:buClrTx/>
              <a:defRPr sz="2500"/>
            </a:lvl1pPr>
            <a:lvl2pPr>
              <a:buClrTx/>
              <a:defRPr sz="2100"/>
            </a:lvl2pPr>
            <a:lvl3pPr>
              <a:buClrTx/>
              <a:defRPr sz="1900"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005E6B5-D462-2A45-BCBD-1A21E996354A}" type="datetime1">
              <a:rPr lang="en-GB" smtClean="0"/>
              <a:pPr>
                <a:defRPr/>
              </a:pPr>
              <a:t>02/12/2014</a:t>
            </a:fld>
            <a:endParaRPr lang="en-GB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3CB9E-396F-F540-9D8C-245D415814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320"/>
            <a:ext cx="8264769" cy="1143000"/>
          </a:xfrm>
        </p:spPr>
        <p:txBody>
          <a:bodyPr/>
          <a:lstStyle>
            <a:lvl1pPr algn="l"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91CD536-F5BC-974C-B4C3-CF42F31E3F6F}" type="datetime1">
              <a:rPr lang="en-GB" smtClean="0"/>
              <a:pPr>
                <a:defRPr/>
              </a:pPr>
              <a:t>02/12/2014</a:t>
            </a:fld>
            <a:endParaRPr lang="en-GB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C2BE8-53DD-334A-BFD4-3A3FBD7B1E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1010C-DCF0-7740-B1AF-3DB7CDD5EE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67546" y="5733256"/>
            <a:ext cx="8264769" cy="541784"/>
          </a:xfrm>
        </p:spPr>
        <p:txBody>
          <a:bodyPr lIns="47891" tIns="0" rIns="47891" bIns="0" anchor="b"/>
          <a:lstStyle>
            <a:lvl1pPr marL="0" indent="0" algn="l">
              <a:buNone/>
              <a:defRPr sz="1500">
                <a:solidFill>
                  <a:schemeClr val="bg2"/>
                </a:solidFill>
              </a:defRPr>
            </a:lvl1pPr>
            <a:lvl2pPr>
              <a:buNone/>
              <a:defRPr sz="13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64769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2" y="1600201"/>
            <a:ext cx="8264525" cy="3989040"/>
          </a:xfrm>
        </p:spPr>
        <p:txBody>
          <a:bodyPr/>
          <a:lstStyle>
            <a:lvl1pPr>
              <a:buClrTx/>
              <a:buFont typeface="Wingdings 2" charset="2"/>
              <a:buChar char=""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D7C7555-D9CD-9744-81A8-2AC7654CD708}" type="datetime1">
              <a:rPr lang="en-GB" smtClean="0"/>
              <a:pPr>
                <a:defRPr/>
              </a:pPr>
              <a:t>02/12/2014</a:t>
            </a:fld>
            <a:endParaRPr lang="en-GB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A13AD-2B93-9F43-9708-CD20C1D43A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10"/>
            <a:ext cx="3053868" cy="1253808"/>
          </a:xfrm>
        </p:spPr>
        <p:txBody>
          <a:bodyPr anchor="b"/>
          <a:lstStyle>
            <a:lvl1pPr algn="l">
              <a:buNone/>
              <a:defRPr sz="2300" b="1">
                <a:ln>
                  <a:noFill/>
                </a:ln>
                <a:solidFill>
                  <a:srgbClr val="0039A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7891" rIns="47891"/>
          <a:lstStyle>
            <a:lvl1pPr marL="0" indent="0">
              <a:buFontTx/>
              <a:buNone/>
              <a:defRPr sz="1300"/>
            </a:lvl1pPr>
            <a:lvl2pPr>
              <a:buFontTx/>
              <a:buNone/>
              <a:defRPr sz="1300"/>
            </a:lvl2pPr>
            <a:lvl3pPr>
              <a:buFontTx/>
              <a:buNone/>
              <a:defRPr sz="10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457203"/>
            <a:ext cx="4876800" cy="5205047"/>
          </a:xfrm>
        </p:spPr>
        <p:txBody>
          <a:bodyPr/>
          <a:lstStyle>
            <a:lvl1pPr marL="0" indent="0">
              <a:buNone/>
              <a:defRPr sz="3400"/>
            </a:lvl1pPr>
            <a:lvl2pPr marL="478908" indent="0">
              <a:buNone/>
              <a:defRPr sz="2900"/>
            </a:lvl2pPr>
            <a:lvl3pPr marL="957816" indent="0">
              <a:buNone/>
              <a:defRPr sz="2500"/>
            </a:lvl3pPr>
            <a:lvl4pPr marL="1436724" indent="0">
              <a:buNone/>
              <a:defRPr sz="2100"/>
            </a:lvl4pPr>
            <a:lvl5pPr marL="1915631" indent="0">
              <a:buNone/>
              <a:defRPr sz="2100"/>
            </a:lvl5pPr>
            <a:lvl6pPr marL="2394539" indent="0">
              <a:buNone/>
              <a:defRPr sz="2100"/>
            </a:lvl6pPr>
            <a:lvl7pPr marL="2873447" indent="0">
              <a:buNone/>
              <a:defRPr sz="2100"/>
            </a:lvl7pPr>
            <a:lvl8pPr marL="3352355" indent="0">
              <a:buNone/>
              <a:defRPr sz="2100"/>
            </a:lvl8pPr>
            <a:lvl9pPr marL="3831263" indent="0">
              <a:buNone/>
              <a:defRPr sz="21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3622144-8496-8C42-AA51-0C55F32B73C3}" type="datetime1">
              <a:rPr lang="en-GB" smtClean="0"/>
              <a:pPr>
                <a:defRPr/>
              </a:pPr>
              <a:t>02/12/2014</a:t>
            </a:fld>
            <a:endParaRPr lang="en-GB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8F619-0D8A-0A49-BCA5-8A17AF387D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2" y="274638"/>
            <a:ext cx="8264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891" tIns="47891" rIns="47891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2" y="1600200"/>
            <a:ext cx="82645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47891" rIns="36000" bIns="478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376615" y="6551614"/>
            <a:ext cx="3862387" cy="212725"/>
          </a:xfrm>
          <a:prstGeom prst="rect">
            <a:avLst/>
          </a:prstGeom>
        </p:spPr>
        <p:txBody>
          <a:bodyPr vert="horz" lIns="0" tIns="0" rIns="0" bIns="0" anchor="t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543802" y="6551614"/>
            <a:ext cx="415925" cy="2127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E848D"/>
                </a:solidFill>
                <a:latin typeface="Calibri" pitchFamily="35" charset="0"/>
              </a:defRPr>
            </a:lvl1pPr>
          </a:lstStyle>
          <a:p>
            <a:pPr>
              <a:defRPr/>
            </a:pPr>
            <a:fld id="{EDDE0DD9-2CBE-7646-BE99-05E437988F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1979615" y="6551614"/>
            <a:ext cx="1138237" cy="2127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 dirty="0">
                <a:solidFill>
                  <a:srgbClr val="7E848D"/>
                </a:solidFill>
                <a:latin typeface="+mn-lt"/>
                <a:ea typeface="Arial" pitchFamily="35" charset="0"/>
                <a:cs typeface="Arial" pitchFamily="3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1"/>
          <p:cNvSpPr txBox="1">
            <a:spLocks/>
          </p:cNvSpPr>
          <p:nvPr/>
        </p:nvSpPr>
        <p:spPr>
          <a:xfrm>
            <a:off x="503238" y="6551614"/>
            <a:ext cx="1371600" cy="212725"/>
          </a:xfrm>
          <a:prstGeom prst="rect">
            <a:avLst/>
          </a:prstGeom>
        </p:spPr>
        <p:txBody>
          <a:bodyPr lIns="0" tIns="0" rIns="0" bIns="0"/>
          <a:lstStyle/>
          <a:p>
            <a:pPr defTabSz="477838">
              <a:defRPr/>
            </a:pPr>
            <a:r>
              <a:rPr lang="en-US" sz="1000" dirty="0">
                <a:solidFill>
                  <a:srgbClr val="3662B5"/>
                </a:solidFill>
                <a:latin typeface="Calibri" pitchFamily="35" charset="0"/>
                <a:ea typeface="+mn-ea"/>
                <a:cs typeface="Arial" charset="0"/>
              </a:rPr>
              <a:t>Warwick Business School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568" r:id="rId1"/>
    <p:sldLayoutId id="2147485569" r:id="rId2"/>
    <p:sldLayoutId id="2147485570" r:id="rId3"/>
    <p:sldLayoutId id="2147485571" r:id="rId4"/>
    <p:sldLayoutId id="2147485572" r:id="rId5"/>
    <p:sldLayoutId id="2147485573" r:id="rId6"/>
    <p:sldLayoutId id="2147485574" r:id="rId7"/>
    <p:sldLayoutId id="2147485575" r:id="rId8"/>
    <p:sldLayoutId id="2147485576" r:id="rId9"/>
    <p:sldLayoutId id="2147485577" r:id="rId10"/>
    <p:sldLayoutId id="2147485578" r:id="rId11"/>
    <p:sldLayoutId id="2147485579" r:id="rId12"/>
    <p:sldLayoutId id="2147485580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 kern="1200">
          <a:solidFill>
            <a:srgbClr val="0039A6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39A6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39A6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39A6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39A6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78908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57816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436724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915631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432000" indent="-432000" algn="l" rtl="0" eaLnBrk="1" fontAlgn="base" hangingPunct="1">
        <a:spcBef>
          <a:spcPts val="600"/>
        </a:spcBef>
        <a:spcAft>
          <a:spcPts val="200"/>
        </a:spcAft>
        <a:buSzPct val="80000"/>
        <a:buFont typeface="Wingdings 2" pitchFamily="35" charset="2"/>
        <a:buChar char=""/>
        <a:defRPr sz="3100" kern="1200">
          <a:solidFill>
            <a:srgbClr val="404040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02000" indent="-285750" algn="l" rtl="0" eaLnBrk="1" fontAlgn="base" hangingPunct="1">
        <a:spcBef>
          <a:spcPct val="20000"/>
        </a:spcBef>
        <a:spcAft>
          <a:spcPct val="0"/>
        </a:spcAft>
        <a:buSzPct val="90000"/>
        <a:buFont typeface="Wingdings 2" pitchFamily="35" charset="2"/>
        <a:buChar char=""/>
        <a:defRPr sz="2700" kern="1200">
          <a:solidFill>
            <a:srgbClr val="404040"/>
          </a:solidFill>
          <a:latin typeface="+mn-lt"/>
          <a:ea typeface="ＭＳ Ｐゴシック" pitchFamily="-112" charset="-128"/>
          <a:cs typeface="+mn-cs"/>
        </a:defRPr>
      </a:lvl2pPr>
      <a:lvl3pPr marL="950400" indent="-266700" algn="l" rtl="0" eaLnBrk="1" fontAlgn="base" hangingPunct="1">
        <a:spcBef>
          <a:spcPct val="20000"/>
        </a:spcBef>
        <a:spcAft>
          <a:spcPct val="0"/>
        </a:spcAft>
        <a:buSzPct val="85000"/>
        <a:buFont typeface="Arial" pitchFamily="35" charset="0"/>
        <a:buChar char="○"/>
        <a:defRPr sz="2500" kern="1200">
          <a:solidFill>
            <a:srgbClr val="404040"/>
          </a:solidFill>
          <a:latin typeface="+mn-lt"/>
          <a:ea typeface="ＭＳ Ｐゴシック" pitchFamily="-112" charset="-128"/>
          <a:cs typeface="+mn-cs"/>
        </a:defRPr>
      </a:lvl3pPr>
      <a:lvl4pPr marL="1195200" indent="-247650" algn="l" rtl="0" eaLnBrk="1" fontAlgn="base" hangingPunct="1">
        <a:spcBef>
          <a:spcPct val="20000"/>
        </a:spcBef>
        <a:spcAft>
          <a:spcPct val="0"/>
        </a:spcAft>
        <a:buSzPct val="90000"/>
        <a:buFont typeface="Wingdings 2" pitchFamily="35" charset="2"/>
        <a:buChar char=""/>
        <a:defRPr sz="2100" kern="1200">
          <a:solidFill>
            <a:srgbClr val="404040"/>
          </a:solidFill>
          <a:latin typeface="+mn-lt"/>
          <a:ea typeface="ＭＳ Ｐゴシック" pitchFamily="-112" charset="-128"/>
          <a:cs typeface="+mn-cs"/>
        </a:defRPr>
      </a:lvl4pPr>
      <a:lvl5pPr marL="1440000" indent="-190500" algn="l" rtl="0" eaLnBrk="1" fontAlgn="base" hangingPunct="1">
        <a:spcBef>
          <a:spcPct val="20000"/>
        </a:spcBef>
        <a:spcAft>
          <a:spcPct val="0"/>
        </a:spcAft>
        <a:buSzPct val="100000"/>
        <a:buFont typeface="Arial" pitchFamily="35" charset="0"/>
        <a:buChar char="-"/>
        <a:defRPr sz="2100" kern="1200">
          <a:solidFill>
            <a:srgbClr val="404040"/>
          </a:solidFill>
          <a:latin typeface="+mn-lt"/>
          <a:ea typeface="ＭＳ Ｐゴシック" pitchFamily="-112" charset="-128"/>
          <a:cs typeface="+mn-cs"/>
        </a:defRPr>
      </a:lvl5pPr>
      <a:lvl6pPr marL="1781538" indent="-191563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11413" indent="-191563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41288" indent="-191563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42430" indent="-191563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8.jpeg"/><Relationship Id="rId17" Type="http://schemas.openxmlformats.org/officeDocument/2006/relationships/image" Target="../media/image33.jpeg"/><Relationship Id="rId2" Type="http://schemas.openxmlformats.org/officeDocument/2006/relationships/image" Target="../media/image24.gif"/><Relationship Id="rId16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7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31.jpeg"/><Relationship Id="rId10" Type="http://schemas.openxmlformats.org/officeDocument/2006/relationships/hyperlink" Target="http://requirements.seilevel.com/blog/wp-content/uploads/2012/02/Agile_Software_Development.jpg" TargetMode="External"/><Relationship Id="rId4" Type="http://schemas.openxmlformats.org/officeDocument/2006/relationships/diagramLayout" Target="../diagrams/layout1.xml"/><Relationship Id="rId9" Type="http://schemas.openxmlformats.org/officeDocument/2006/relationships/image" Target="../media/image26.jpeg"/><Relationship Id="rId14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Warwick Business School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Project Sponsor Event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 lIns="72000" rIns="72000"/>
          <a:lstStyle/>
          <a:p>
            <a:pPr marL="0" indent="0"/>
            <a:r>
              <a:rPr lang="en-GB" dirty="0" smtClean="0"/>
              <a:t>Professor John Lyon</a:t>
            </a:r>
          </a:p>
          <a:p>
            <a:r>
              <a:rPr lang="en-GB" dirty="0"/>
              <a:t>Professor of Practice (Entrepreneurship) Associate Dean (Corporate Relations)</a:t>
            </a:r>
          </a:p>
          <a:p>
            <a:pPr marL="0" indent="0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Climbing in the Rankings:</a:t>
            </a:r>
            <a:br>
              <a:rPr lang="en-GB" dirty="0" smtClean="0"/>
            </a:br>
            <a:r>
              <a:rPr lang="en-GB" dirty="0" smtClean="0"/>
              <a:t>Financial Times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Ranks the Warwick MBA by full-time in the world's top 25, 4th in the UK and in Europe's top </a:t>
            </a:r>
            <a:r>
              <a:rPr lang="en-GB" sz="2400" dirty="0" smtClean="0"/>
              <a:t>10</a:t>
            </a:r>
          </a:p>
          <a:p>
            <a:r>
              <a:rPr lang="en-GB" sz="2400" dirty="0" smtClean="0"/>
              <a:t>Ranks </a:t>
            </a:r>
            <a:r>
              <a:rPr lang="en-GB" sz="2400" dirty="0"/>
              <a:t>the Warwick MBA by distance learning 2nd in the world, 1st in the </a:t>
            </a:r>
            <a:r>
              <a:rPr lang="en-GB" sz="2400" dirty="0" smtClean="0"/>
              <a:t>UK</a:t>
            </a:r>
          </a:p>
          <a:p>
            <a:r>
              <a:rPr lang="en-GB" sz="2400" dirty="0" smtClean="0"/>
              <a:t>Ranks </a:t>
            </a:r>
            <a:r>
              <a:rPr lang="en-GB" sz="2400" dirty="0"/>
              <a:t>the Warwick Executive MBA in the world’s top 25, 2nd in the UK and 6th in </a:t>
            </a:r>
            <a:r>
              <a:rPr lang="en-GB" sz="2400" dirty="0" smtClean="0"/>
              <a:t>Europe</a:t>
            </a:r>
          </a:p>
          <a:p>
            <a:r>
              <a:rPr lang="en-GB" sz="2400" dirty="0" smtClean="0"/>
              <a:t>Ranks </a:t>
            </a:r>
            <a:r>
              <a:rPr lang="en-GB" sz="2400" dirty="0"/>
              <a:t>our Doctoral Programme in Europe’s top </a:t>
            </a:r>
            <a:r>
              <a:rPr lang="en-GB" sz="2400" dirty="0" smtClean="0"/>
              <a:t>3</a:t>
            </a:r>
          </a:p>
          <a:p>
            <a:r>
              <a:rPr lang="en-GB" sz="2400" dirty="0" smtClean="0"/>
              <a:t>Ranks </a:t>
            </a:r>
            <a:r>
              <a:rPr lang="en-GB" sz="2400" dirty="0"/>
              <a:t>our MSc in Finance the UK’s top pure finance </a:t>
            </a:r>
            <a:r>
              <a:rPr lang="en-GB" sz="2400" dirty="0" smtClean="0"/>
              <a:t>course</a:t>
            </a:r>
          </a:p>
          <a:p>
            <a:r>
              <a:rPr lang="en-GB" sz="2400" dirty="0" smtClean="0"/>
              <a:t>Ranks </a:t>
            </a:r>
            <a:r>
              <a:rPr lang="en-GB" sz="2400" dirty="0"/>
              <a:t>our MSc in Management 31st in the world and top in the UK for graduates securing employment</a:t>
            </a:r>
          </a:p>
        </p:txBody>
      </p:sp>
    </p:spTree>
    <p:extLst>
      <p:ext uri="{BB962C8B-B14F-4D97-AF65-F5344CB8AC3E}">
        <p14:creationId xmlns:p14="http://schemas.microsoft.com/office/powerpoint/2010/main" val="134314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Climbing in the Rankings:</a:t>
            </a:r>
            <a:br>
              <a:rPr lang="en-GB" dirty="0"/>
            </a:br>
            <a:r>
              <a:rPr lang="en-GB" dirty="0" smtClean="0"/>
              <a:t>The Economist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Ranks the Warwick MBA by distance learning top in the </a:t>
            </a:r>
            <a:r>
              <a:rPr lang="en-GB" dirty="0" smtClean="0"/>
              <a:t>UK</a:t>
            </a:r>
          </a:p>
          <a:p>
            <a:r>
              <a:rPr lang="en-GB" dirty="0" smtClean="0"/>
              <a:t>Ranks </a:t>
            </a:r>
            <a:r>
              <a:rPr lang="en-GB" dirty="0"/>
              <a:t>the Warwick MBA by full-time study in the UK's top 3</a:t>
            </a:r>
          </a:p>
        </p:txBody>
      </p:sp>
    </p:spTree>
    <p:extLst>
      <p:ext uri="{BB962C8B-B14F-4D97-AF65-F5344CB8AC3E}">
        <p14:creationId xmlns:p14="http://schemas.microsoft.com/office/powerpoint/2010/main" val="174471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WBS Student Consultancy Projects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</a:t>
            </a:r>
            <a:r>
              <a:rPr lang="en-GB" dirty="0" smtClean="0"/>
              <a:t>ighly </a:t>
            </a:r>
            <a:r>
              <a:rPr lang="en-GB" dirty="0"/>
              <a:t>talented MBA students and specialist MSc students </a:t>
            </a:r>
            <a:endParaRPr lang="en-GB" dirty="0" smtClean="0"/>
          </a:p>
          <a:p>
            <a:r>
              <a:rPr lang="en-GB" dirty="0"/>
              <a:t>S</a:t>
            </a:r>
            <a:r>
              <a:rPr lang="en-GB" dirty="0" smtClean="0"/>
              <a:t>trategic </a:t>
            </a:r>
            <a:r>
              <a:rPr lang="en-GB" dirty="0"/>
              <a:t>projects or research in key areas of your business.  </a:t>
            </a:r>
            <a:endParaRPr lang="en-GB" dirty="0" smtClean="0"/>
          </a:p>
          <a:p>
            <a:r>
              <a:rPr lang="en-GB" dirty="0"/>
              <a:t>A</a:t>
            </a:r>
            <a:r>
              <a:rPr lang="en-GB" dirty="0" smtClean="0"/>
              <a:t>ddress business </a:t>
            </a:r>
            <a:r>
              <a:rPr lang="en-GB" dirty="0"/>
              <a:t>challenges, uncover new opportunities, and refine innovation and growth strategies. </a:t>
            </a:r>
          </a:p>
        </p:txBody>
      </p:sp>
    </p:spTree>
    <p:extLst>
      <p:ext uri="{BB962C8B-B14F-4D97-AF65-F5344CB8AC3E}">
        <p14:creationId xmlns:p14="http://schemas.microsoft.com/office/powerpoint/2010/main" val="157788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WBS Consultancy Projects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Project Sponsor Event, 2</a:t>
            </a:r>
            <a:r>
              <a:rPr lang="en-GB" baseline="30000" dirty="0" smtClean="0"/>
              <a:t>nd</a:t>
            </a:r>
            <a:r>
              <a:rPr lang="en-GB" dirty="0"/>
              <a:t> </a:t>
            </a:r>
            <a:r>
              <a:rPr lang="en-GB" dirty="0" smtClean="0"/>
              <a:t>December 2014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Beth Skillman, Corporate Relations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36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Agenda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Welcome to WBS</a:t>
            </a:r>
            <a:endParaRPr lang="en-GB" sz="500" dirty="0"/>
          </a:p>
          <a:p>
            <a:r>
              <a:rPr lang="en-GB" sz="2000" dirty="0" smtClean="0"/>
              <a:t>Overview of Projects Process (what, how, why, when)</a:t>
            </a:r>
          </a:p>
          <a:p>
            <a:r>
              <a:rPr lang="en-GB" sz="2000" dirty="0" smtClean="0"/>
              <a:t>Overview of Academic Programmes</a:t>
            </a:r>
          </a:p>
          <a:p>
            <a:r>
              <a:rPr lang="en-GB" sz="2000" dirty="0"/>
              <a:t>Benefits &amp; Critical Success </a:t>
            </a:r>
            <a:r>
              <a:rPr lang="en-GB" sz="2000" dirty="0" smtClean="0"/>
              <a:t>Factors</a:t>
            </a:r>
          </a:p>
          <a:p>
            <a:r>
              <a:rPr lang="en-GB" sz="2000" dirty="0" smtClean="0"/>
              <a:t>Key Dates</a:t>
            </a:r>
          </a:p>
          <a:p>
            <a:r>
              <a:rPr lang="en-GB" sz="2000" dirty="0" smtClean="0"/>
              <a:t>Project Sponsors’ &amp; Student Insight – Bourne Leisure</a:t>
            </a:r>
          </a:p>
          <a:p>
            <a:r>
              <a:rPr lang="en-GB" sz="2000" dirty="0" smtClean="0"/>
              <a:t>Next Steps</a:t>
            </a:r>
          </a:p>
          <a:p>
            <a:r>
              <a:rPr lang="en-GB" sz="2000" dirty="0" smtClean="0"/>
              <a:t>Q&amp;A</a:t>
            </a:r>
          </a:p>
          <a:p>
            <a:r>
              <a:rPr lang="en-GB" sz="2000" dirty="0" smtClean="0"/>
              <a:t>Meet the WBS Corporate Relations Team</a:t>
            </a:r>
            <a:endParaRPr lang="en-GB" sz="2000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4652010"/>
            <a:ext cx="1866265" cy="151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8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54721" cy="1162276"/>
          </a:xfrm>
        </p:spPr>
        <p:txBody>
          <a:bodyPr/>
          <a:lstStyle/>
          <a:p>
            <a:pPr eaLnBrk="1" hangingPunct="1"/>
            <a:r>
              <a:rPr lang="en-GB" sz="4000" dirty="0" smtClean="0"/>
              <a:t>WBS </a:t>
            </a:r>
            <a:r>
              <a:rPr lang="en-GB" sz="3600" dirty="0" smtClean="0"/>
              <a:t>Consultancy</a:t>
            </a:r>
            <a:r>
              <a:rPr lang="en-GB" sz="4000" dirty="0" smtClean="0"/>
              <a:t> Project - what is it?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47398" y="1437570"/>
            <a:ext cx="8264525" cy="4525963"/>
          </a:xfrm>
        </p:spPr>
        <p:txBody>
          <a:bodyPr/>
          <a:lstStyle/>
          <a:p>
            <a:r>
              <a:rPr lang="en-GB" sz="2000" dirty="0" smtClean="0"/>
              <a:t>A </a:t>
            </a:r>
            <a:r>
              <a:rPr lang="en-GB" sz="2000" b="1" dirty="0" smtClean="0"/>
              <a:t>summer</a:t>
            </a:r>
            <a:r>
              <a:rPr lang="en-GB" sz="2000" dirty="0" smtClean="0"/>
              <a:t> engagement between a student, WBS &amp; you</a:t>
            </a:r>
          </a:p>
          <a:p>
            <a:r>
              <a:rPr lang="en-GB" sz="2000" dirty="0" smtClean="0"/>
              <a:t>Delivery of a </a:t>
            </a:r>
            <a:r>
              <a:rPr lang="en-GB" sz="2000" b="1" dirty="0" smtClean="0"/>
              <a:t>specific</a:t>
            </a:r>
            <a:r>
              <a:rPr lang="en-GB" sz="2000" dirty="0" smtClean="0"/>
              <a:t> piece of practical work, be it a project or piece of research</a:t>
            </a:r>
          </a:p>
          <a:p>
            <a:r>
              <a:rPr lang="en-GB" sz="2000" b="1" dirty="0" smtClean="0"/>
              <a:t>Focused outcome </a:t>
            </a:r>
            <a:r>
              <a:rPr lang="en-GB" sz="2000" dirty="0" smtClean="0"/>
              <a:t>with results delivered in the form of management report, dissertation or presentation to key stakeholders</a:t>
            </a:r>
          </a:p>
          <a:p>
            <a:r>
              <a:rPr lang="en-GB" sz="2000" dirty="0" smtClean="0"/>
              <a:t>Your access point to a global </a:t>
            </a:r>
            <a:r>
              <a:rPr lang="en-GB" sz="2000" b="1" dirty="0" smtClean="0"/>
              <a:t>talent</a:t>
            </a:r>
            <a:r>
              <a:rPr lang="en-GB" sz="2000" dirty="0" smtClean="0"/>
              <a:t> pool of high quality experience &amp; expertise</a:t>
            </a:r>
          </a:p>
          <a:p>
            <a:r>
              <a:rPr lang="en-GB" sz="2000" dirty="0" smtClean="0"/>
              <a:t>Students use the project to form basis of their Academic </a:t>
            </a:r>
            <a:r>
              <a:rPr lang="en-GB" sz="2000" b="1" dirty="0" smtClean="0"/>
              <a:t>dissertation</a:t>
            </a:r>
            <a:r>
              <a:rPr lang="en-GB" sz="2000" dirty="0" smtClean="0"/>
              <a:t> which is the capstone to their post-graduate programme</a:t>
            </a:r>
          </a:p>
          <a:p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63559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dirty="0" smtClean="0"/>
              <a:t>Which courses offer projects?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200" b="1" dirty="0" smtClean="0"/>
              <a:t>MBA</a:t>
            </a:r>
          </a:p>
          <a:p>
            <a:pPr lvl="1"/>
            <a:r>
              <a:rPr lang="en-GB" sz="1800" dirty="0" smtClean="0"/>
              <a:t>Typically 3 – 8 years experience</a:t>
            </a:r>
          </a:p>
          <a:p>
            <a:pPr lvl="1"/>
            <a:r>
              <a:rPr lang="en-GB" sz="1800" dirty="0" smtClean="0"/>
              <a:t>Strategic  management programme covering broad spectrum of functions/disciplines</a:t>
            </a:r>
          </a:p>
          <a:p>
            <a:pPr lvl="1"/>
            <a:endParaRPr lang="en-GB" sz="1800" dirty="0" smtClean="0"/>
          </a:p>
          <a:p>
            <a:pPr eaLnBrk="1" hangingPunct="1"/>
            <a:r>
              <a:rPr lang="en-GB" sz="2200" b="1" dirty="0" smtClean="0"/>
              <a:t>MSc Programmes</a:t>
            </a:r>
            <a:r>
              <a:rPr lang="en-GB" sz="2200" dirty="0" smtClean="0"/>
              <a:t> </a:t>
            </a:r>
          </a:p>
          <a:p>
            <a:pPr lvl="1"/>
            <a:r>
              <a:rPr lang="en-GB" sz="1800" dirty="0" smtClean="0"/>
              <a:t>MSc Business Analytics</a:t>
            </a:r>
          </a:p>
          <a:p>
            <a:pPr lvl="1"/>
            <a:r>
              <a:rPr lang="en-GB" sz="1800" dirty="0" smtClean="0"/>
              <a:t>MSc Financial Mathematics, MSc Finance and MSc Finance &amp; Economics</a:t>
            </a:r>
          </a:p>
          <a:p>
            <a:pPr lvl="1"/>
            <a:r>
              <a:rPr lang="en-GB" sz="1800" dirty="0" smtClean="0"/>
              <a:t>MSc Information Systems Management &amp; Innovation</a:t>
            </a:r>
          </a:p>
          <a:p>
            <a:pPr lvl="1"/>
            <a:r>
              <a:rPr lang="en-GB" sz="1800" dirty="0" smtClean="0"/>
              <a:t>MSc Marketing &amp; Strategy</a:t>
            </a:r>
          </a:p>
          <a:p>
            <a:pPr lvl="1"/>
            <a:r>
              <a:rPr lang="en-GB" sz="1800" dirty="0" smtClean="0"/>
              <a:t>Specialist study, typically pre-experience</a:t>
            </a:r>
          </a:p>
          <a:p>
            <a:pPr eaLnBrk="1" hangingPunct="1"/>
            <a:endParaRPr lang="en-GB" sz="2200" dirty="0" smtClean="0"/>
          </a:p>
          <a:p>
            <a:pPr eaLnBrk="1" hangingPunct="1"/>
            <a:endParaRPr lang="en-GB" sz="2200" dirty="0" smtClean="0"/>
          </a:p>
          <a:p>
            <a:pPr eaLnBrk="1" hangingPunct="1"/>
            <a:endParaRPr lang="en-GB" sz="2200" dirty="0" smtClean="0"/>
          </a:p>
        </p:txBody>
      </p:sp>
    </p:spTree>
    <p:extLst>
      <p:ext uri="{BB962C8B-B14F-4D97-AF65-F5344CB8AC3E}">
        <p14:creationId xmlns:p14="http://schemas.microsoft.com/office/powerpoint/2010/main" val="410204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7546" y="30908"/>
            <a:ext cx="8264769" cy="792088"/>
          </a:xfrm>
        </p:spPr>
        <p:txBody>
          <a:bodyPr/>
          <a:lstStyle/>
          <a:p>
            <a:pPr eaLnBrk="1" hangingPunct="1"/>
            <a:r>
              <a:rPr lang="en-GB" sz="3600" dirty="0" smtClean="0"/>
              <a:t>How does it work?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95538" y="980728"/>
            <a:ext cx="8264525" cy="5400600"/>
          </a:xfrm>
        </p:spPr>
        <p:txBody>
          <a:bodyPr/>
          <a:lstStyle/>
          <a:p>
            <a:pPr>
              <a:lnSpc>
                <a:spcPts val="2500"/>
              </a:lnSpc>
            </a:pPr>
            <a:r>
              <a:rPr lang="en-GB" sz="2000" dirty="0" smtClean="0"/>
              <a:t>Scope out a project topic/research area that can be delivered within the defined timeframe</a:t>
            </a:r>
          </a:p>
          <a:p>
            <a:pPr>
              <a:lnSpc>
                <a:spcPts val="2500"/>
              </a:lnSpc>
            </a:pPr>
            <a:r>
              <a:rPr lang="en-GB" sz="2000" dirty="0" smtClean="0"/>
              <a:t>Development of a specific project brief that can be advertised to students</a:t>
            </a:r>
          </a:p>
          <a:p>
            <a:pPr>
              <a:lnSpc>
                <a:spcPts val="2500"/>
              </a:lnSpc>
            </a:pPr>
            <a:r>
              <a:rPr lang="en-GB" sz="2000" dirty="0" smtClean="0"/>
              <a:t>Clearly define expected deliverable e.g. presentation company report, training plan, user guide etc.</a:t>
            </a:r>
          </a:p>
          <a:p>
            <a:pPr>
              <a:lnSpc>
                <a:spcPts val="2500"/>
              </a:lnSpc>
            </a:pPr>
            <a:r>
              <a:rPr lang="en-GB" sz="2000" dirty="0" smtClean="0"/>
              <a:t>Candidate shortlisting, interviews and selection</a:t>
            </a:r>
          </a:p>
          <a:p>
            <a:pPr>
              <a:lnSpc>
                <a:spcPts val="2500"/>
              </a:lnSpc>
            </a:pPr>
            <a:r>
              <a:rPr lang="en-GB" sz="2000" dirty="0" smtClean="0"/>
              <a:t>Regular communication with WBS Corporate Relations</a:t>
            </a:r>
          </a:p>
          <a:p>
            <a:pPr>
              <a:lnSpc>
                <a:spcPts val="2500"/>
              </a:lnSpc>
            </a:pPr>
            <a:r>
              <a:rPr lang="en-GB" sz="2000" dirty="0" smtClean="0"/>
              <a:t>Project duration varies but typically 10-14 weeks over the summer period</a:t>
            </a:r>
          </a:p>
          <a:p>
            <a:pPr lvl="1">
              <a:lnSpc>
                <a:spcPts val="2500"/>
              </a:lnSpc>
            </a:pPr>
            <a:r>
              <a:rPr lang="en-GB" sz="2000" dirty="0" smtClean="0"/>
              <a:t>MSc projects typically start 1</a:t>
            </a:r>
            <a:r>
              <a:rPr lang="en-GB" sz="2000" baseline="30000" dirty="0" smtClean="0"/>
              <a:t>st</a:t>
            </a:r>
            <a:r>
              <a:rPr lang="en-GB" sz="2000" dirty="0" smtClean="0"/>
              <a:t> June</a:t>
            </a:r>
          </a:p>
          <a:p>
            <a:pPr lvl="1">
              <a:lnSpc>
                <a:spcPts val="2500"/>
              </a:lnSpc>
            </a:pPr>
            <a:r>
              <a:rPr lang="en-GB" sz="2000" dirty="0" smtClean="0"/>
              <a:t>MBA projects typically start June/1</a:t>
            </a:r>
            <a:r>
              <a:rPr lang="en-GB" sz="2000" baseline="30000" dirty="0" smtClean="0"/>
              <a:t>st</a:t>
            </a:r>
            <a:r>
              <a:rPr lang="en-GB" sz="2000" dirty="0" smtClean="0"/>
              <a:t> July </a:t>
            </a:r>
          </a:p>
          <a:p>
            <a:pPr>
              <a:lnSpc>
                <a:spcPts val="2500"/>
              </a:lnSpc>
            </a:pPr>
            <a:r>
              <a:rPr lang="en-GB" sz="2000" dirty="0" smtClean="0"/>
              <a:t>All work undertaken with confidentiality</a:t>
            </a:r>
          </a:p>
          <a:p>
            <a:pPr>
              <a:lnSpc>
                <a:spcPts val="2500"/>
              </a:lnSpc>
            </a:pPr>
            <a:r>
              <a:rPr lang="en-GB" sz="2000" dirty="0" smtClean="0"/>
              <a:t>All </a:t>
            </a:r>
            <a:r>
              <a:rPr lang="en-GB" sz="2000" dirty="0"/>
              <a:t>students assigned an Academic </a:t>
            </a:r>
            <a:r>
              <a:rPr lang="en-GB" sz="2000" dirty="0" smtClean="0"/>
              <a:t>Supervisor</a:t>
            </a:r>
          </a:p>
        </p:txBody>
      </p:sp>
    </p:spTree>
    <p:extLst>
      <p:ext uri="{BB962C8B-B14F-4D97-AF65-F5344CB8AC3E}">
        <p14:creationId xmlns:p14="http://schemas.microsoft.com/office/powerpoint/2010/main" val="31554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6" y="116632"/>
            <a:ext cx="8264769" cy="778098"/>
          </a:xfrm>
        </p:spPr>
        <p:txBody>
          <a:bodyPr/>
          <a:lstStyle/>
          <a:p>
            <a:r>
              <a:rPr lang="en-GB" sz="3600" dirty="0" smtClean="0"/>
              <a:t>The Warwick MBA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6" y="980728"/>
            <a:ext cx="8264525" cy="4752528"/>
          </a:xfrm>
        </p:spPr>
        <p:txBody>
          <a:bodyPr/>
          <a:lstStyle/>
          <a:p>
            <a:r>
              <a:rPr lang="en-GB" sz="2200" dirty="0" smtClean="0"/>
              <a:t>MBA students typically offer 3- 8 years professional experience</a:t>
            </a:r>
          </a:p>
          <a:p>
            <a:pPr marL="836100" lvl="3" indent="-342900">
              <a:spcBef>
                <a:spcPts val="600"/>
              </a:spcBef>
              <a:spcAft>
                <a:spcPts val="200"/>
              </a:spcAft>
              <a:buSzPct val="80000"/>
            </a:pPr>
            <a:r>
              <a:rPr lang="en-GB" sz="2200" dirty="0"/>
              <a:t>Strategic management programme covering broad spectrum business </a:t>
            </a:r>
            <a:r>
              <a:rPr lang="en-GB" sz="2200" dirty="0" smtClean="0"/>
              <a:t>functions/disciplines</a:t>
            </a:r>
          </a:p>
          <a:p>
            <a:r>
              <a:rPr lang="en-GB" sz="2200" b="1" dirty="0"/>
              <a:t>Previous project topic areas</a:t>
            </a:r>
            <a:r>
              <a:rPr lang="en-GB" sz="2200" dirty="0" smtClean="0"/>
              <a:t>: marketing, strategic management, supply chain management, outsourcing, risk analysis, viability of new markets, and innovation management</a:t>
            </a:r>
          </a:p>
          <a:p>
            <a:r>
              <a:rPr lang="en-GB" sz="2200" b="1" dirty="0" smtClean="0"/>
              <a:t>Previous project titles:</a:t>
            </a:r>
          </a:p>
          <a:p>
            <a:pPr lvl="1"/>
            <a:r>
              <a:rPr lang="en-GB" sz="2200" dirty="0" smtClean="0"/>
              <a:t>Activity-based country cost model for logistics company</a:t>
            </a:r>
          </a:p>
          <a:p>
            <a:pPr lvl="1"/>
            <a:r>
              <a:rPr lang="en-GB" sz="2200" dirty="0" smtClean="0"/>
              <a:t>Using social networking to recruit and develop a direct sales force</a:t>
            </a:r>
          </a:p>
          <a:p>
            <a:pPr lvl="1"/>
            <a:r>
              <a:rPr lang="en-GB" sz="2200" dirty="0" smtClean="0"/>
              <a:t>Strategic outsourcing in the SME/Not For Profit sectors </a:t>
            </a:r>
          </a:p>
        </p:txBody>
      </p:sp>
    </p:spTree>
    <p:extLst>
      <p:ext uri="{BB962C8B-B14F-4D97-AF65-F5344CB8AC3E}">
        <p14:creationId xmlns:p14="http://schemas.microsoft.com/office/powerpoint/2010/main" val="153475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MSc Marketing &amp; Strategy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32" y="1700808"/>
            <a:ext cx="8712968" cy="4320480"/>
          </a:xfrm>
        </p:spPr>
        <p:txBody>
          <a:bodyPr/>
          <a:lstStyle/>
          <a:p>
            <a:r>
              <a:rPr lang="en-GB" sz="2200" dirty="0" smtClean="0"/>
              <a:t>Projects relate to marketing or strategic management issues</a:t>
            </a:r>
          </a:p>
          <a:p>
            <a:r>
              <a:rPr lang="en-GB" sz="2200" b="1" dirty="0" smtClean="0"/>
              <a:t>Previous project titles</a:t>
            </a:r>
            <a:r>
              <a:rPr lang="en-GB" sz="2200" dirty="0" smtClean="0"/>
              <a:t>:</a:t>
            </a:r>
          </a:p>
          <a:p>
            <a:pPr marL="431800" indent="15875">
              <a:buFont typeface="Arial" pitchFamily="34" charset="0"/>
              <a:buChar char="•"/>
            </a:pPr>
            <a:r>
              <a:rPr lang="en-GB" sz="2200" dirty="0" smtClean="0"/>
              <a:t>  True cost of communication inefficiencies within the value stream</a:t>
            </a:r>
          </a:p>
          <a:p>
            <a:pPr marL="431800" indent="15875">
              <a:buFont typeface="Arial" pitchFamily="34" charset="0"/>
              <a:buChar char="•"/>
            </a:pPr>
            <a:r>
              <a:rPr lang="en-GB" sz="2200" dirty="0" smtClean="0"/>
              <a:t>  Social media and B2B: the potential for increased profitability and market share</a:t>
            </a:r>
          </a:p>
          <a:p>
            <a:pPr marL="431800" indent="15875">
              <a:buFont typeface="Arial" pitchFamily="34" charset="0"/>
              <a:buChar char="•"/>
            </a:pPr>
            <a:r>
              <a:rPr lang="en-GB" sz="2200" dirty="0" smtClean="0"/>
              <a:t>  Marketing in the B2B arena and how rational and emotional factors impact decisions</a:t>
            </a:r>
          </a:p>
          <a:p>
            <a:pPr marL="431800" indent="15875">
              <a:buFont typeface="Arial" pitchFamily="34" charset="0"/>
              <a:buChar char="•"/>
            </a:pPr>
            <a:r>
              <a:rPr lang="en-GB" sz="2200" dirty="0" smtClean="0"/>
              <a:t>  Maximising the long-term potential for two brands in E. Europe</a:t>
            </a:r>
          </a:p>
          <a:p>
            <a:pPr marL="270000" lvl="1" indent="0">
              <a:buNone/>
            </a:pP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378250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University of Warwick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0099"/>
              </a:buClr>
            </a:pPr>
            <a:r>
              <a:rPr lang="en-GB" sz="2400" dirty="0">
                <a:latin typeface="Calibri" panose="020F0502020204030204" pitchFamily="34" charset="0"/>
              </a:rPr>
              <a:t>A</a:t>
            </a:r>
            <a:r>
              <a:rPr lang="en-GB" sz="2400" dirty="0" smtClean="0">
                <a:latin typeface="Calibri" panose="020F0502020204030204" pitchFamily="34" charset="0"/>
              </a:rPr>
              <a:t> </a:t>
            </a:r>
            <a:r>
              <a:rPr lang="en-GB" sz="2400" dirty="0">
                <a:latin typeface="Calibri" panose="020F0502020204030204" pitchFamily="34" charset="0"/>
              </a:rPr>
              <a:t>top 10 UK </a:t>
            </a:r>
            <a:r>
              <a:rPr lang="en-GB" sz="2400" dirty="0" smtClean="0">
                <a:latin typeface="Calibri" panose="020F0502020204030204" pitchFamily="34" charset="0"/>
              </a:rPr>
              <a:t>university.</a:t>
            </a:r>
          </a:p>
          <a:p>
            <a:pPr>
              <a:buClr>
                <a:srgbClr val="000099"/>
              </a:buClr>
            </a:pPr>
            <a:r>
              <a:rPr lang="en-GB" sz="2400" dirty="0" smtClean="0">
                <a:latin typeface="Calibri" panose="020F0502020204030204" pitchFamily="34" charset="0"/>
              </a:rPr>
              <a:t>50</a:t>
            </a:r>
            <a:r>
              <a:rPr lang="en-GB" sz="2400" baseline="30000" dirty="0" smtClean="0">
                <a:latin typeface="Calibri" panose="020F0502020204030204" pitchFamily="34" charset="0"/>
              </a:rPr>
              <a:t>th</a:t>
            </a:r>
            <a:r>
              <a:rPr lang="en-GB" sz="2400" dirty="0" smtClean="0">
                <a:latin typeface="Calibri" panose="020F0502020204030204" pitchFamily="34" charset="0"/>
              </a:rPr>
              <a:t> Anniversary in 2015</a:t>
            </a:r>
            <a:endParaRPr lang="en-GB" sz="2400" dirty="0">
              <a:latin typeface="Calibri" panose="020F0502020204030204" pitchFamily="34" charset="0"/>
            </a:endParaRPr>
          </a:p>
          <a:p>
            <a:pPr>
              <a:buClr>
                <a:srgbClr val="000099"/>
              </a:buClr>
            </a:pPr>
            <a:r>
              <a:rPr lang="en-GB" sz="2400" dirty="0">
                <a:latin typeface="Calibri" panose="020F0502020204030204" pitchFamily="34" charset="0"/>
              </a:rPr>
              <a:t>No 1 UK university targeted by employers for graduates</a:t>
            </a:r>
          </a:p>
          <a:p>
            <a:pPr>
              <a:buClr>
                <a:srgbClr val="000099"/>
              </a:buClr>
            </a:pPr>
            <a:r>
              <a:rPr lang="en-GB" sz="2400" dirty="0">
                <a:latin typeface="Calibri" panose="020F0502020204030204" pitchFamily="34" charset="0"/>
              </a:rPr>
              <a:t>23,000 students from 145 countries</a:t>
            </a:r>
          </a:p>
          <a:p>
            <a:pPr>
              <a:buClr>
                <a:srgbClr val="000099"/>
              </a:buClr>
            </a:pPr>
            <a:r>
              <a:rPr lang="en-GB" sz="2400" dirty="0">
                <a:latin typeface="Calibri" panose="020F0502020204030204" pitchFamily="34" charset="0"/>
              </a:rPr>
              <a:t>Over 5,000 staff with &gt;1600 academics and researchers</a:t>
            </a:r>
          </a:p>
          <a:p>
            <a:pPr>
              <a:buClr>
                <a:srgbClr val="000099"/>
              </a:buClr>
            </a:pPr>
            <a:r>
              <a:rPr lang="en-GB" sz="2400" dirty="0">
                <a:latin typeface="Calibri" panose="020F0502020204030204" pitchFamily="34" charset="0"/>
              </a:rPr>
              <a:t>£440M turnover, &gt;£100M research</a:t>
            </a:r>
          </a:p>
          <a:p>
            <a:pPr>
              <a:buClr>
                <a:srgbClr val="000099"/>
              </a:buClr>
            </a:pPr>
            <a:r>
              <a:rPr lang="en-GB" sz="2400" dirty="0" smtClean="0">
                <a:latin typeface="Calibri" panose="020F0502020204030204" pitchFamily="34" charset="0"/>
              </a:rPr>
              <a:t>Committed </a:t>
            </a:r>
            <a:r>
              <a:rPr lang="en-GB" sz="2400" dirty="0">
                <a:latin typeface="Calibri" panose="020F0502020204030204" pitchFamily="34" charset="0"/>
              </a:rPr>
              <a:t>to industry engagement </a:t>
            </a:r>
            <a:br>
              <a:rPr lang="en-GB" sz="2400" dirty="0">
                <a:latin typeface="Calibri" panose="020F0502020204030204" pitchFamily="34" charset="0"/>
              </a:rPr>
            </a:br>
            <a:r>
              <a:rPr lang="en-GB" sz="2400" dirty="0">
                <a:latin typeface="Calibri" panose="020F0502020204030204" pitchFamily="34" charset="0"/>
              </a:rPr>
              <a:t>	– over 400 corporates and SMEs</a:t>
            </a:r>
          </a:p>
          <a:p>
            <a:pPr>
              <a:buClr>
                <a:srgbClr val="000099"/>
              </a:buClr>
            </a:pPr>
            <a:r>
              <a:rPr lang="en-GB" sz="2400" dirty="0">
                <a:latin typeface="Calibri" panose="020F0502020204030204" pitchFamily="34" charset="0"/>
              </a:rPr>
              <a:t>Thriving entrepreneurship and ventures </a:t>
            </a:r>
            <a:br>
              <a:rPr lang="en-GB" sz="2400" dirty="0">
                <a:latin typeface="Calibri" panose="020F0502020204030204" pitchFamily="34" charset="0"/>
              </a:rPr>
            </a:br>
            <a:r>
              <a:rPr lang="en-GB" sz="2400" dirty="0">
                <a:latin typeface="Calibri" panose="020F0502020204030204" pitchFamily="34" charset="0"/>
              </a:rPr>
              <a:t>	- &gt;240 patents, 60 spin outs since 2000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85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dirty="0" smtClean="0"/>
              <a:t>MSc Financial Mathematics / MSc Finance &amp; Economics / MSc Finance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446" y="1556793"/>
            <a:ext cx="8264525" cy="4248472"/>
          </a:xfrm>
        </p:spPr>
        <p:txBody>
          <a:bodyPr/>
          <a:lstStyle/>
          <a:p>
            <a:pPr eaLnBrk="1" hangingPunct="1"/>
            <a:r>
              <a:rPr lang="en-GB" sz="2200" dirty="0" smtClean="0"/>
              <a:t>Projects relate to financial and statistical analysis, pricing, modelling, forecasting, risk and investment management, corporate finance, and quantitative trading</a:t>
            </a:r>
          </a:p>
          <a:p>
            <a:pPr eaLnBrk="1" hangingPunct="1"/>
            <a:r>
              <a:rPr lang="en-GB" sz="2200" b="1" dirty="0" smtClean="0"/>
              <a:t>Previous project titles</a:t>
            </a:r>
            <a:r>
              <a:rPr lang="en-GB" sz="2200" dirty="0" smtClean="0"/>
              <a:t>:</a:t>
            </a:r>
          </a:p>
          <a:p>
            <a:pPr marL="431800" indent="15875" eaLnBrk="1" hangingPunct="1">
              <a:buFont typeface="Wingdings" pitchFamily="2" charset="2"/>
              <a:buChar char="§"/>
            </a:pPr>
            <a:r>
              <a:rPr lang="en-GB" sz="2200" dirty="0" smtClean="0"/>
              <a:t>  Market risk measurement of Interest Rate options smile/skew risk</a:t>
            </a:r>
          </a:p>
          <a:p>
            <a:pPr marL="431800" indent="15875" eaLnBrk="1" hangingPunct="1">
              <a:buFont typeface="Wingdings" pitchFamily="2" charset="2"/>
              <a:buChar char="§"/>
            </a:pPr>
            <a:r>
              <a:rPr lang="en-GB" sz="2200" dirty="0" smtClean="0"/>
              <a:t>  Developing a Hedging Framework for a portfolio of assets using standardised contracts</a:t>
            </a:r>
          </a:p>
          <a:p>
            <a:pPr marL="431800" indent="15875" eaLnBrk="1" hangingPunct="1">
              <a:buFont typeface="Wingdings" pitchFamily="2" charset="2"/>
              <a:buChar char="§"/>
            </a:pPr>
            <a:r>
              <a:rPr lang="en-GB" sz="2200" dirty="0" smtClean="0"/>
              <a:t>  Testing UIP: do changes in interest rate expectations account for exchange rate movements?</a:t>
            </a:r>
          </a:p>
        </p:txBody>
      </p:sp>
    </p:spTree>
    <p:extLst>
      <p:ext uri="{BB962C8B-B14F-4D97-AF65-F5344CB8AC3E}">
        <p14:creationId xmlns:p14="http://schemas.microsoft.com/office/powerpoint/2010/main" val="415447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MSc Information Systems Management &amp; Innovation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6" y="1628800"/>
            <a:ext cx="8264525" cy="4608512"/>
          </a:xfrm>
        </p:spPr>
        <p:txBody>
          <a:bodyPr/>
          <a:lstStyle/>
          <a:p>
            <a:r>
              <a:rPr lang="en-US" sz="2000" dirty="0" smtClean="0"/>
              <a:t>Projects relate to project implementation &amp; management, innovation processes, IT strategy, Enterprise/IT architecture, IS security, CRM, managing global teams and virtual work practices, IT asset management, the creation and exploitation of business knowledge, and outsourcing and off-shoring</a:t>
            </a:r>
          </a:p>
          <a:p>
            <a:r>
              <a:rPr lang="en-GB" sz="2000" b="1" dirty="0" smtClean="0"/>
              <a:t>Previous project titles</a:t>
            </a:r>
            <a:r>
              <a:rPr lang="en-GB" sz="2000" dirty="0" smtClean="0"/>
              <a:t>:</a:t>
            </a:r>
          </a:p>
          <a:p>
            <a:pPr marL="431800" indent="15875">
              <a:buFont typeface="Wingdings" pitchFamily="2" charset="2"/>
              <a:buChar char="§"/>
            </a:pPr>
            <a:r>
              <a:rPr lang="en-GB" sz="2000" dirty="0" smtClean="0"/>
              <a:t>  Strategic review of ERP systems</a:t>
            </a:r>
          </a:p>
          <a:p>
            <a:pPr marL="431800" indent="15875">
              <a:buFont typeface="Wingdings" pitchFamily="2" charset="2"/>
              <a:buChar char="§"/>
            </a:pPr>
            <a:r>
              <a:rPr lang="en-GB" sz="2000" dirty="0" smtClean="0"/>
              <a:t>  Applications rationalisation for a City Council</a:t>
            </a:r>
          </a:p>
          <a:p>
            <a:pPr marL="431800" indent="15875">
              <a:buFont typeface="Wingdings" pitchFamily="2" charset="2"/>
              <a:buChar char="§"/>
            </a:pPr>
            <a:r>
              <a:rPr lang="en-GB" sz="2000" dirty="0" smtClean="0"/>
              <a:t>  </a:t>
            </a:r>
            <a:r>
              <a:rPr lang="en-US" sz="2000" dirty="0" smtClean="0"/>
              <a:t>Exploring the relationship between Server Virtualization and Power Consumption in the context of Green IT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89214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1" y="260648"/>
            <a:ext cx="8264769" cy="1143000"/>
          </a:xfrm>
        </p:spPr>
        <p:txBody>
          <a:bodyPr/>
          <a:lstStyle/>
          <a:p>
            <a:r>
              <a:rPr lang="en-GB" sz="3600" dirty="0" smtClean="0"/>
              <a:t>MSc Business Analytics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23530" y="1340769"/>
            <a:ext cx="8264525" cy="4525963"/>
          </a:xfrm>
        </p:spPr>
        <p:txBody>
          <a:bodyPr/>
          <a:lstStyle/>
          <a:p>
            <a:r>
              <a:rPr lang="en-GB" sz="2200" dirty="0"/>
              <a:t>Projects relate to business planning, problem structuring, performance management and efficiency analysis, management systems, systems modelling, risk analysis, budgeting, and improving strategy and decision-making </a:t>
            </a:r>
            <a:r>
              <a:rPr lang="en-GB" sz="2200" dirty="0" smtClean="0"/>
              <a:t>processes</a:t>
            </a:r>
          </a:p>
          <a:p>
            <a:r>
              <a:rPr lang="en-GB" sz="2200" dirty="0" smtClean="0"/>
              <a:t>Previous project titles: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b="1" dirty="0" smtClean="0"/>
              <a:t>Improving yield decisions </a:t>
            </a:r>
            <a:r>
              <a:rPr lang="en-US" sz="2200" dirty="0" smtClean="0"/>
              <a:t>by factoring in the cost of sale for Hilton International</a:t>
            </a:r>
            <a:endParaRPr lang="en-GB" sz="2200" dirty="0" smtClean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 smtClean="0"/>
              <a:t>Understanding public sector </a:t>
            </a:r>
            <a:r>
              <a:rPr lang="en-US" sz="2200" b="1" dirty="0" smtClean="0"/>
              <a:t>supply chains </a:t>
            </a:r>
            <a:r>
              <a:rPr lang="en-US" sz="2200" dirty="0" smtClean="0"/>
              <a:t>and identifying opportunities for DHL</a:t>
            </a:r>
            <a:endParaRPr lang="en-GB" sz="2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“Don't judge a book by its cover.” Identifying options to measure and </a:t>
            </a:r>
            <a:r>
              <a:rPr lang="en-US" sz="2200" b="1" dirty="0" smtClean="0"/>
              <a:t>reduce paper usage </a:t>
            </a:r>
            <a:r>
              <a:rPr lang="en-US" sz="2200" dirty="0" smtClean="0"/>
              <a:t>in a printing company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b="1" dirty="0" smtClean="0"/>
              <a:t>Segmentation</a:t>
            </a:r>
            <a:r>
              <a:rPr lang="en-GB" sz="2200" dirty="0" smtClean="0"/>
              <a:t> for Strategic Analysis: </a:t>
            </a:r>
            <a:r>
              <a:rPr lang="en-US" sz="2200" dirty="0" smtClean="0"/>
              <a:t>The Case of API Group PLC</a:t>
            </a:r>
            <a:endParaRPr lang="en-GB" sz="2200" dirty="0" smtClean="0"/>
          </a:p>
          <a:p>
            <a:pPr>
              <a:lnSpc>
                <a:spcPct val="90000"/>
              </a:lnSpc>
            </a:pPr>
            <a:endParaRPr lang="en-US" sz="2200" dirty="0" smtClean="0"/>
          </a:p>
          <a:p>
            <a:endParaRPr lang="en-GB" sz="2200" dirty="0" smtClean="0"/>
          </a:p>
        </p:txBody>
      </p:sp>
    </p:spTree>
    <p:extLst>
      <p:ext uri="{BB962C8B-B14F-4D97-AF65-F5344CB8AC3E}">
        <p14:creationId xmlns:p14="http://schemas.microsoft.com/office/powerpoint/2010/main" val="170889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dirty="0" smtClean="0"/>
              <a:t>Benefits for Students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95538" y="1772817"/>
            <a:ext cx="8264525" cy="3384376"/>
          </a:xfrm>
        </p:spPr>
        <p:txBody>
          <a:bodyPr/>
          <a:lstStyle/>
          <a:p>
            <a:pPr eaLnBrk="1" hangingPunct="1"/>
            <a:r>
              <a:rPr lang="en-GB" sz="2200" dirty="0" smtClean="0"/>
              <a:t>Opportunities to apply business school concepts to real world work assignments</a:t>
            </a:r>
          </a:p>
          <a:p>
            <a:pPr eaLnBrk="1" hangingPunct="1"/>
            <a:r>
              <a:rPr lang="en-GB" sz="2200" dirty="0" smtClean="0"/>
              <a:t>Develop skills and experience in industry and functional roles</a:t>
            </a:r>
          </a:p>
          <a:p>
            <a:pPr eaLnBrk="1" hangingPunct="1"/>
            <a:r>
              <a:rPr lang="en-GB" sz="2200" dirty="0" smtClean="0"/>
              <a:t>Opportunity to “crystallise” career interests</a:t>
            </a:r>
          </a:p>
          <a:p>
            <a:pPr eaLnBrk="1" hangingPunct="1"/>
            <a:r>
              <a:rPr lang="en-GB" sz="2200" dirty="0" smtClean="0"/>
              <a:t>A chance to evaluate a prospective employer</a:t>
            </a:r>
          </a:p>
          <a:p>
            <a:pPr eaLnBrk="1" hangingPunct="1"/>
            <a:r>
              <a:rPr lang="en-GB" sz="2200" dirty="0" smtClean="0"/>
              <a:t>Develop a network of professional contacts for future opportunities </a:t>
            </a:r>
          </a:p>
          <a:p>
            <a:pPr eaLnBrk="1" hangingPunct="1"/>
            <a:r>
              <a:rPr lang="en-GB" sz="2200" dirty="0" smtClean="0"/>
              <a:t>Potential to secure a full-time job offer or enhance their CV</a:t>
            </a:r>
          </a:p>
          <a:p>
            <a:pPr eaLnBrk="1" hangingPunct="1"/>
            <a:endParaRPr lang="en-GB" sz="2200" dirty="0" smtClean="0"/>
          </a:p>
        </p:txBody>
      </p:sp>
    </p:spTree>
    <p:extLst>
      <p:ext uri="{BB962C8B-B14F-4D97-AF65-F5344CB8AC3E}">
        <p14:creationId xmlns:p14="http://schemas.microsoft.com/office/powerpoint/2010/main" val="350306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67546" y="188640"/>
            <a:ext cx="8264769" cy="940966"/>
          </a:xfrm>
        </p:spPr>
        <p:txBody>
          <a:bodyPr/>
          <a:lstStyle/>
          <a:p>
            <a:pPr eaLnBrk="1" hangingPunct="1"/>
            <a:r>
              <a:rPr lang="en-GB" sz="3600" dirty="0" smtClean="0"/>
              <a:t>Benefits for Sponsors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67546" y="1412777"/>
            <a:ext cx="8264525" cy="4525963"/>
          </a:xfrm>
        </p:spPr>
        <p:txBody>
          <a:bodyPr/>
          <a:lstStyle/>
          <a:p>
            <a:pPr eaLnBrk="1" hangingPunct="1"/>
            <a:r>
              <a:rPr lang="en-GB" sz="2200" dirty="0" smtClean="0"/>
              <a:t>Fulfilment</a:t>
            </a:r>
            <a:r>
              <a:rPr lang="en-US" sz="2200" dirty="0" smtClean="0"/>
              <a:t> and delivery of critical projects</a:t>
            </a:r>
          </a:p>
          <a:p>
            <a:pPr eaLnBrk="1" hangingPunct="1"/>
            <a:r>
              <a:rPr lang="en-US" sz="2200" dirty="0" smtClean="0"/>
              <a:t>The introduction of cutting edge management thinking within your business</a:t>
            </a:r>
          </a:p>
          <a:p>
            <a:pPr eaLnBrk="1" hangingPunct="1"/>
            <a:r>
              <a:rPr lang="en-US" sz="2200" dirty="0" smtClean="0"/>
              <a:t>A fresh perspective on your issues</a:t>
            </a:r>
          </a:p>
          <a:p>
            <a:pPr eaLnBrk="1" hangingPunct="1"/>
            <a:r>
              <a:rPr lang="en-US" sz="2200" dirty="0" smtClean="0"/>
              <a:t>Potential efficiency &amp; cost savings</a:t>
            </a:r>
          </a:p>
          <a:p>
            <a:pPr eaLnBrk="1" hangingPunct="1"/>
            <a:r>
              <a:rPr lang="en-US" sz="2200" dirty="0" smtClean="0"/>
              <a:t>Access to top quality resource at competitive rates</a:t>
            </a:r>
          </a:p>
          <a:p>
            <a:pPr eaLnBrk="1" hangingPunct="1"/>
            <a:r>
              <a:rPr lang="en-US" sz="2200" dirty="0" smtClean="0"/>
              <a:t>Projects are a low risk, “try before you buy” approach to selecting potential employees</a:t>
            </a:r>
          </a:p>
          <a:p>
            <a:pPr eaLnBrk="1" hangingPunct="1"/>
            <a:r>
              <a:rPr lang="en-GB" sz="2200" dirty="0" smtClean="0"/>
              <a:t>Employer brand development - </a:t>
            </a:r>
            <a:r>
              <a:rPr lang="en-US" sz="2200" dirty="0" smtClean="0"/>
              <a:t>enhance your reputation as desirable places to work by offering students satisfying experiences</a:t>
            </a:r>
          </a:p>
        </p:txBody>
      </p:sp>
    </p:spTree>
    <p:extLst>
      <p:ext uri="{BB962C8B-B14F-4D97-AF65-F5344CB8AC3E}">
        <p14:creationId xmlns:p14="http://schemas.microsoft.com/office/powerpoint/2010/main" val="281508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/>
              <a:t>WBS Project Sponsor Feedback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67546" y="1988840"/>
            <a:ext cx="8264525" cy="3528392"/>
          </a:xfrm>
        </p:spPr>
        <p:txBody>
          <a:bodyPr/>
          <a:lstStyle/>
          <a:p>
            <a:pPr eaLnBrk="1" hangingPunct="1"/>
            <a:r>
              <a:rPr lang="en-US" sz="2200" dirty="0" smtClean="0"/>
              <a:t>92% of project sponsors would recommend WBS consultancy projects to internal and external colleagues</a:t>
            </a:r>
          </a:p>
          <a:p>
            <a:pPr eaLnBrk="1" hangingPunct="1">
              <a:buNone/>
            </a:pPr>
            <a:endParaRPr lang="en-US" sz="2200" dirty="0" smtClean="0"/>
          </a:p>
          <a:p>
            <a:pPr eaLnBrk="1" hangingPunct="1"/>
            <a:r>
              <a:rPr lang="en-US" sz="2200" dirty="0" smtClean="0"/>
              <a:t>96% of project sponsors felt WBS consultancy projects delivered value for money</a:t>
            </a:r>
          </a:p>
          <a:p>
            <a:pPr eaLnBrk="1" hangingPunct="1">
              <a:buNone/>
            </a:pPr>
            <a:endParaRPr lang="en-US" sz="2200" dirty="0" smtClean="0"/>
          </a:p>
          <a:p>
            <a:pPr eaLnBrk="1" hangingPunct="1"/>
            <a:r>
              <a:rPr lang="en-US" sz="2200" dirty="0" smtClean="0"/>
              <a:t>96% of project sponsors felt that the participant achieved the objectives outlined in the WBS consultancy project brief</a:t>
            </a:r>
            <a:endParaRPr lang="en-GB" sz="2200" dirty="0" smtClean="0"/>
          </a:p>
          <a:p>
            <a:pPr eaLnBrk="1" hangingPunct="1"/>
            <a:endParaRPr lang="en-GB" sz="2200" dirty="0" smtClean="0"/>
          </a:p>
        </p:txBody>
      </p:sp>
    </p:spTree>
    <p:extLst>
      <p:ext uri="{BB962C8B-B14F-4D97-AF65-F5344CB8AC3E}">
        <p14:creationId xmlns:p14="http://schemas.microsoft.com/office/powerpoint/2010/main" val="247803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dirty="0" smtClean="0"/>
              <a:t>Optimising the project – CSF’s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27057" y="1421665"/>
            <a:ext cx="8264525" cy="4277072"/>
          </a:xfrm>
        </p:spPr>
        <p:txBody>
          <a:bodyPr/>
          <a:lstStyle/>
          <a:p>
            <a:pPr eaLnBrk="1" hangingPunct="1"/>
            <a:r>
              <a:rPr lang="en-GB" sz="2200" dirty="0" smtClean="0"/>
              <a:t>Definition of Scope – it is vital that the project objectives are crystal clear and agreed by all stakeholders before commencing</a:t>
            </a:r>
          </a:p>
          <a:p>
            <a:pPr eaLnBrk="1" hangingPunct="1"/>
            <a:r>
              <a:rPr lang="en-GB" sz="2200" dirty="0" smtClean="0"/>
              <a:t>Resource availability – access to data and personnel must be made a priority</a:t>
            </a:r>
          </a:p>
          <a:p>
            <a:pPr eaLnBrk="1" hangingPunct="1"/>
            <a:r>
              <a:rPr lang="en-GB" sz="2200" dirty="0" smtClean="0"/>
              <a:t>Timelines – pre-agreed timelines if possible, with agreed milestones</a:t>
            </a:r>
          </a:p>
          <a:p>
            <a:pPr eaLnBrk="1" hangingPunct="1"/>
            <a:r>
              <a:rPr lang="en-GB" sz="2200" dirty="0" smtClean="0"/>
              <a:t>Sponsor availability – input and support for the student will be essential, so need to have identified contact as liaison point</a:t>
            </a:r>
          </a:p>
          <a:p>
            <a:pPr eaLnBrk="1" hangingPunct="1"/>
            <a:endParaRPr lang="en-GB" sz="2200" dirty="0" smtClean="0"/>
          </a:p>
        </p:txBody>
      </p:sp>
    </p:spTree>
    <p:extLst>
      <p:ext uri="{BB962C8B-B14F-4D97-AF65-F5344CB8AC3E}">
        <p14:creationId xmlns:p14="http://schemas.microsoft.com/office/powerpoint/2010/main" val="89081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>
            <a:off x="7956376" y="868973"/>
            <a:ext cx="0" cy="5584363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948264" y="868973"/>
            <a:ext cx="0" cy="5584363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796136" y="868973"/>
            <a:ext cx="0" cy="5584363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608004" y="868973"/>
            <a:ext cx="0" cy="5584363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591508" y="868973"/>
            <a:ext cx="0" cy="5584363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339752" y="868974"/>
            <a:ext cx="0" cy="556987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304813" y="868973"/>
            <a:ext cx="0" cy="5584363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699682"/>
          </a:xfrm>
        </p:spPr>
        <p:txBody>
          <a:bodyPr>
            <a:normAutofit/>
          </a:bodyPr>
          <a:lstStyle/>
          <a:p>
            <a:r>
              <a:rPr lang="en-GB" sz="3600" dirty="0" smtClean="0"/>
              <a:t>Summer projects timeline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4" y="1324519"/>
            <a:ext cx="1831121" cy="24622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cs typeface="Arial" charset="0"/>
              </a:rPr>
              <a:t>Project ideas discussed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45541" y="2167619"/>
            <a:ext cx="958602" cy="86177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cs typeface="Arial" charset="0"/>
              </a:rPr>
              <a:t>Project </a:t>
            </a:r>
            <a:r>
              <a:rPr lang="en-GB" sz="1000" dirty="0" smtClean="0">
                <a:cs typeface="Arial" charset="0"/>
              </a:rPr>
              <a:t>advertised</a:t>
            </a:r>
            <a:r>
              <a:rPr lang="en-GB" sz="1000" dirty="0">
                <a:cs typeface="Arial" charset="0"/>
              </a:rPr>
              <a:t/>
            </a:r>
            <a:br>
              <a:rPr lang="en-GB" sz="1000" dirty="0">
                <a:cs typeface="Arial" charset="0"/>
              </a:rPr>
            </a:br>
            <a:r>
              <a:rPr lang="en-GB" sz="1000" dirty="0">
                <a:cs typeface="Arial" charset="0"/>
              </a:rPr>
              <a:t> </a:t>
            </a:r>
            <a:r>
              <a:rPr lang="en-GB" sz="1000" dirty="0" smtClean="0">
                <a:cs typeface="Arial" charset="0"/>
              </a:rPr>
              <a:t>(application deadline 17</a:t>
            </a:r>
            <a:r>
              <a:rPr lang="en-GB" sz="1000" baseline="30000" dirty="0" smtClean="0">
                <a:cs typeface="Arial" charset="0"/>
              </a:rPr>
              <a:t>th</a:t>
            </a:r>
            <a:r>
              <a:rPr lang="en-GB" sz="1000" dirty="0" smtClean="0">
                <a:cs typeface="Arial" charset="0"/>
              </a:rPr>
              <a:t> March) </a:t>
            </a:r>
            <a:endParaRPr lang="en-GB" sz="1000" dirty="0"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9956" y="1687728"/>
            <a:ext cx="1783423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cs typeface="Arial" charset="0"/>
              </a:rPr>
              <a:t>Brief received &amp; </a:t>
            </a:r>
            <a:r>
              <a:rPr lang="en-GB" sz="1000" dirty="0" smtClean="0">
                <a:cs typeface="Arial" charset="0"/>
              </a:rPr>
              <a:t>reviewed</a:t>
            </a:r>
            <a:br>
              <a:rPr lang="en-GB" sz="1000" dirty="0" smtClean="0">
                <a:cs typeface="Arial" charset="0"/>
              </a:rPr>
            </a:br>
            <a:r>
              <a:rPr lang="en-GB" sz="1000" dirty="0" smtClean="0">
                <a:cs typeface="Arial" charset="0"/>
              </a:rPr>
              <a:t>Deadline 6</a:t>
            </a:r>
            <a:r>
              <a:rPr lang="en-GB" sz="1000" baseline="30000" dirty="0" smtClean="0">
                <a:cs typeface="Arial" charset="0"/>
              </a:rPr>
              <a:t>th</a:t>
            </a:r>
            <a:r>
              <a:rPr lang="en-GB" sz="1000" dirty="0" smtClean="0">
                <a:cs typeface="Arial" charset="0"/>
              </a:rPr>
              <a:t> March</a:t>
            </a:r>
            <a:endParaRPr lang="en-GB" sz="1200" dirty="0"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0306" y="3097055"/>
            <a:ext cx="850379" cy="55399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1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cs typeface="Arial" charset="0"/>
              </a:rPr>
              <a:t>CVs </a:t>
            </a:r>
            <a:r>
              <a:rPr lang="en-GB" sz="1000" dirty="0" smtClean="0">
                <a:cs typeface="Arial" charset="0"/>
              </a:rPr>
              <a:t>sent to sponsors</a:t>
            </a:r>
            <a:br>
              <a:rPr lang="en-GB" sz="1000" dirty="0" smtClean="0">
                <a:cs typeface="Arial" charset="0"/>
              </a:rPr>
            </a:br>
            <a:r>
              <a:rPr lang="en-GB" sz="1000" dirty="0" smtClean="0">
                <a:cs typeface="Arial" charset="0"/>
              </a:rPr>
              <a:t>(7</a:t>
            </a:r>
            <a:r>
              <a:rPr lang="en-GB" sz="1000" baseline="30000" dirty="0" smtClean="0">
                <a:cs typeface="Arial" charset="0"/>
              </a:rPr>
              <a:t>th</a:t>
            </a:r>
            <a:r>
              <a:rPr lang="en-GB" sz="1000" dirty="0" smtClean="0">
                <a:cs typeface="Arial" charset="0"/>
              </a:rPr>
              <a:t> April)</a:t>
            </a:r>
            <a:endParaRPr lang="en-GB" sz="1000" dirty="0"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91509" y="3725682"/>
            <a:ext cx="1008111" cy="86177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1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cs typeface="Arial" charset="0"/>
              </a:rPr>
              <a:t>Sponsors shortlist &amp; </a:t>
            </a:r>
            <a:r>
              <a:rPr lang="en-GB" sz="1000" dirty="0" smtClean="0">
                <a:cs typeface="Arial" charset="0"/>
              </a:rPr>
              <a:t>interviews (10</a:t>
            </a:r>
            <a:r>
              <a:rPr lang="en-GB" sz="1000" baseline="30000" dirty="0" smtClean="0">
                <a:cs typeface="Arial" charset="0"/>
              </a:rPr>
              <a:t>th</a:t>
            </a:r>
            <a:r>
              <a:rPr lang="en-GB" sz="1000" dirty="0" smtClean="0">
                <a:cs typeface="Arial" charset="0"/>
              </a:rPr>
              <a:t> April – 17</a:t>
            </a:r>
            <a:r>
              <a:rPr lang="en-GB" sz="1000" baseline="30000" dirty="0" smtClean="0">
                <a:cs typeface="Arial" charset="0"/>
              </a:rPr>
              <a:t>th</a:t>
            </a:r>
            <a:r>
              <a:rPr lang="en-GB" sz="1000" dirty="0" smtClean="0">
                <a:cs typeface="Arial" charset="0"/>
              </a:rPr>
              <a:t> April)</a:t>
            </a:r>
            <a:endParaRPr lang="en-GB" sz="1000" dirty="0"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6138" y="4812749"/>
            <a:ext cx="792087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1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cs typeface="Arial" charset="0"/>
              </a:rPr>
              <a:t>Project starts </a:t>
            </a:r>
            <a:r>
              <a:rPr lang="en-GB" sz="1000" dirty="0" smtClean="0">
                <a:cs typeface="Arial" charset="0"/>
              </a:rPr>
              <a:t/>
            </a:r>
            <a:br>
              <a:rPr lang="en-GB" sz="1000" dirty="0" smtClean="0">
                <a:cs typeface="Arial" charset="0"/>
              </a:rPr>
            </a:br>
            <a:r>
              <a:rPr lang="en-GB" sz="1000" dirty="0" smtClean="0">
                <a:cs typeface="Arial" charset="0"/>
              </a:rPr>
              <a:t>1</a:t>
            </a:r>
            <a:r>
              <a:rPr lang="en-GB" sz="1000" baseline="30000" dirty="0" smtClean="0">
                <a:cs typeface="Arial" charset="0"/>
              </a:rPr>
              <a:t>st</a:t>
            </a:r>
            <a:r>
              <a:rPr lang="en-GB" sz="1000" dirty="0" smtClean="0">
                <a:cs typeface="Arial" charset="0"/>
              </a:rPr>
              <a:t> June </a:t>
            </a:r>
            <a:r>
              <a:rPr lang="en-GB" sz="1000" dirty="0">
                <a:cs typeface="Arial" charset="0"/>
              </a:rPr>
              <a:t>(MSc)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51630" y="4341322"/>
            <a:ext cx="882464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1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cs typeface="Arial" charset="0"/>
              </a:rPr>
              <a:t>Project Offers</a:t>
            </a:r>
            <a:endParaRPr lang="en-GB" sz="1000" dirty="0"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72008" y="6165304"/>
            <a:ext cx="9468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000000"/>
                </a:solidFill>
                <a:cs typeface="Arial" charset="0"/>
              </a:rPr>
              <a:t>Dec/Jan	 </a:t>
            </a:r>
            <a:r>
              <a:rPr lang="en-GB" sz="1600" b="1" dirty="0" smtClean="0">
                <a:solidFill>
                  <a:srgbClr val="000000"/>
                </a:solidFill>
                <a:cs typeface="Arial" charset="0"/>
              </a:rPr>
              <a:t>       </a:t>
            </a:r>
            <a:r>
              <a:rPr lang="en-GB" sz="1600" b="1" dirty="0" smtClean="0">
                <a:solidFill>
                  <a:srgbClr val="000000"/>
                </a:solidFill>
                <a:cs typeface="Arial" charset="0"/>
              </a:rPr>
              <a:t>Feb           </a:t>
            </a:r>
            <a:r>
              <a:rPr lang="en-GB" sz="1600" b="1" dirty="0" smtClean="0">
                <a:solidFill>
                  <a:srgbClr val="000000"/>
                </a:solidFill>
                <a:cs typeface="Arial" charset="0"/>
              </a:rPr>
              <a:t>     </a:t>
            </a:r>
            <a:r>
              <a:rPr lang="en-GB" sz="1600" b="1" dirty="0" smtClean="0">
                <a:solidFill>
                  <a:srgbClr val="000000"/>
                </a:solidFill>
                <a:cs typeface="Arial" charset="0"/>
              </a:rPr>
              <a:t>Mar                  Apr                May         </a:t>
            </a:r>
            <a:r>
              <a:rPr lang="en-GB" sz="1600" b="1" dirty="0" smtClean="0">
                <a:solidFill>
                  <a:srgbClr val="000000"/>
                </a:solidFill>
                <a:cs typeface="Arial" charset="0"/>
              </a:rPr>
              <a:t>  </a:t>
            </a:r>
            <a:r>
              <a:rPr lang="en-GB" sz="1600" b="1" dirty="0" smtClean="0">
                <a:solidFill>
                  <a:srgbClr val="000000"/>
                </a:solidFill>
                <a:cs typeface="Arial" charset="0"/>
              </a:rPr>
              <a:t>June              July               Aug</a:t>
            </a:r>
            <a:endParaRPr lang="en-GB" sz="1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06220" y="5550257"/>
            <a:ext cx="782005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cs typeface="Arial" charset="0"/>
              </a:rPr>
              <a:t>Project starts June-July (MBA</a:t>
            </a:r>
            <a:r>
              <a:rPr lang="en-GB" sz="1000" dirty="0">
                <a:cs typeface="Arial" charset="0"/>
              </a:rPr>
              <a:t>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88225" y="4816674"/>
            <a:ext cx="2556045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1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  <a:cs typeface="Arial" charset="0"/>
              </a:rPr>
              <a:t>Students undertake project</a:t>
            </a:r>
            <a:endParaRPr lang="en-GB" sz="1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04345" y="5550259"/>
            <a:ext cx="2523803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cs typeface="Arial" charset="0"/>
              </a:rPr>
              <a:t>Students undertake project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-36512" y="836712"/>
            <a:ext cx="9468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000000"/>
                </a:solidFill>
                <a:cs typeface="Arial" charset="0"/>
              </a:rPr>
              <a:t>Dec/Jan	 </a:t>
            </a:r>
            <a:r>
              <a:rPr lang="en-GB" sz="1600" b="1" dirty="0" smtClean="0">
                <a:solidFill>
                  <a:srgbClr val="000000"/>
                </a:solidFill>
                <a:cs typeface="Arial" charset="0"/>
              </a:rPr>
              <a:t>       </a:t>
            </a:r>
            <a:r>
              <a:rPr lang="en-GB" sz="1600" b="1" dirty="0" smtClean="0">
                <a:solidFill>
                  <a:srgbClr val="000000"/>
                </a:solidFill>
                <a:cs typeface="Arial" charset="0"/>
              </a:rPr>
              <a:t>Feb           </a:t>
            </a:r>
            <a:r>
              <a:rPr lang="en-GB" sz="1600" b="1" dirty="0" smtClean="0">
                <a:solidFill>
                  <a:srgbClr val="000000"/>
                </a:solidFill>
                <a:cs typeface="Arial" charset="0"/>
              </a:rPr>
              <a:t>     </a:t>
            </a:r>
            <a:r>
              <a:rPr lang="en-GB" sz="1600" b="1" dirty="0" smtClean="0">
                <a:solidFill>
                  <a:srgbClr val="000000"/>
                </a:solidFill>
                <a:cs typeface="Arial" charset="0"/>
              </a:rPr>
              <a:t>Mar                  Apr                May         </a:t>
            </a:r>
            <a:r>
              <a:rPr lang="en-GB" sz="1600" b="1" dirty="0" smtClean="0">
                <a:solidFill>
                  <a:srgbClr val="000000"/>
                </a:solidFill>
                <a:cs typeface="Arial" charset="0"/>
              </a:rPr>
              <a:t>  </a:t>
            </a:r>
            <a:r>
              <a:rPr lang="en-GB" sz="1600" b="1" dirty="0" smtClean="0">
                <a:solidFill>
                  <a:srgbClr val="000000"/>
                </a:solidFill>
                <a:cs typeface="Arial" charset="0"/>
              </a:rPr>
              <a:t>June              July               Aug</a:t>
            </a:r>
            <a:endParaRPr lang="en-GB" sz="1600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9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3" grpId="0" animBg="1"/>
      <p:bldP spid="31" grpId="0" animBg="1"/>
      <p:bldP spid="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Project Sponsor &amp; Student Insight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			</a:t>
            </a:r>
            <a:endParaRPr lang="en-GB" dirty="0"/>
          </a:p>
          <a:p>
            <a:pPr lvl="1"/>
            <a:r>
              <a:rPr lang="en-GB" dirty="0" smtClean="0"/>
              <a:t>Jane </a:t>
            </a:r>
            <a:r>
              <a:rPr lang="en-GB" dirty="0" err="1" smtClean="0"/>
              <a:t>Thorburn</a:t>
            </a:r>
            <a:r>
              <a:rPr lang="en-GB" dirty="0" smtClean="0"/>
              <a:t>,</a:t>
            </a:r>
          </a:p>
          <a:p>
            <a:pPr marL="416250" lvl="1" indent="0">
              <a:buNone/>
            </a:pPr>
            <a:r>
              <a:rPr lang="en-GB" dirty="0" smtClean="0"/>
              <a:t>	Business Process Analyst</a:t>
            </a:r>
          </a:p>
          <a:p>
            <a:pPr lvl="1"/>
            <a:r>
              <a:rPr lang="en-GB" dirty="0" smtClean="0"/>
              <a:t>Alexia Sarantidi,</a:t>
            </a:r>
          </a:p>
          <a:p>
            <a:pPr marL="416250" lvl="1" indent="0">
              <a:buNone/>
            </a:pPr>
            <a:r>
              <a:rPr lang="en-GB" dirty="0" smtClean="0"/>
              <a:t>	Quantitative Analyst</a:t>
            </a:r>
          </a:p>
          <a:p>
            <a:pPr marL="416250" lvl="1" indent="0">
              <a:buNone/>
            </a:pPr>
            <a:r>
              <a:rPr lang="en-GB" dirty="0"/>
              <a:t>	</a:t>
            </a:r>
            <a:r>
              <a:rPr lang="en-GB" dirty="0" smtClean="0"/>
              <a:t>former MSc Business Analytics student at WBS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060849"/>
            <a:ext cx="3372302" cy="149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7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December, 2014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51597" y="1484784"/>
            <a:ext cx="6876789" cy="2122444"/>
          </a:xfrm>
        </p:spPr>
        <p:txBody>
          <a:bodyPr/>
          <a:lstStyle/>
          <a:p>
            <a:r>
              <a:rPr lang="en-GB" dirty="0" smtClean="0"/>
              <a:t>Bourne Leisure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58939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University of Warwick: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sz="2000" dirty="0" smtClean="0"/>
              <a:t>"</a:t>
            </a:r>
            <a:r>
              <a:rPr lang="en-GB" sz="2000" dirty="0"/>
              <a:t>A powerhouse of teaching excellence". </a:t>
            </a:r>
          </a:p>
          <a:p>
            <a:r>
              <a:rPr lang="en-GB" sz="2000" dirty="0"/>
              <a:t>Times and Sunday Times </a:t>
            </a:r>
            <a:r>
              <a:rPr lang="en-GB" sz="2000" b="1" dirty="0"/>
              <a:t>University of the Year </a:t>
            </a:r>
            <a:endParaRPr lang="en-GB" sz="2000" b="1" dirty="0" smtClean="0"/>
          </a:p>
          <a:p>
            <a:r>
              <a:rPr lang="en-GB" sz="2000" b="1" dirty="0" smtClean="0"/>
              <a:t>2014-15</a:t>
            </a:r>
            <a:endParaRPr lang="en-GB" sz="2000" dirty="0"/>
          </a:p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166" y="700309"/>
            <a:ext cx="2667000" cy="1028700"/>
          </a:xfrm>
          <a:prstGeom prst="rect">
            <a:avLst/>
          </a:prstGeom>
        </p:spPr>
      </p:pic>
      <p:pic>
        <p:nvPicPr>
          <p:cNvPr id="16" name="Content Placeholder 3" descr="centralcampus3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l="18887" r="188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5452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08520" y="0"/>
            <a:ext cx="925252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 descr="http://www.butlins.com/Images/46-101906_br-resort-overvie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1766" y="1196753"/>
            <a:ext cx="8801734" cy="41761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611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08520" y="0"/>
            <a:ext cx="925252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4578" name="Picture 2" descr="http://futurecare.today/wp-content/uploads/2014/09/haven-holiday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2" y="3284985"/>
            <a:ext cx="3584398" cy="2016224"/>
          </a:xfrm>
          <a:prstGeom prst="rect">
            <a:avLst/>
          </a:prstGeom>
          <a:noFill/>
        </p:spPr>
      </p:pic>
      <p:pic>
        <p:nvPicPr>
          <p:cNvPr id="24582" name="Picture 6" descr="Character birthday partie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1052736"/>
            <a:ext cx="3960440" cy="1872208"/>
          </a:xfrm>
          <a:prstGeom prst="rect">
            <a:avLst/>
          </a:prstGeom>
          <a:noFill/>
        </p:spPr>
      </p:pic>
      <p:pic>
        <p:nvPicPr>
          <p:cNvPr id="24584" name="Picture 8" descr="Beach at Hafan y Mô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3284985"/>
            <a:ext cx="4390678" cy="2018000"/>
          </a:xfrm>
          <a:prstGeom prst="rect">
            <a:avLst/>
          </a:prstGeom>
          <a:noFill/>
        </p:spPr>
      </p:pic>
      <p:pic>
        <p:nvPicPr>
          <p:cNvPr id="24586" name="Picture 10" descr="Dining area in Retreat caravan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4" y="1052736"/>
            <a:ext cx="4102646" cy="18856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939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08520" y="0"/>
            <a:ext cx="925252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3554" name="Picture 2" descr="Warner Leisure Hotel Break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08520" y="2204865"/>
            <a:ext cx="9230106" cy="21602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941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Consistently in Sunday Times 25 best big companies to work for (UK’s number 5 in 2014)</a:t>
            </a:r>
            <a:endParaRPr lang="en-GB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7410" name="Picture 2" descr="Butlins Events Sunday Times Best Big Companies to Work For 20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608" y="2276872"/>
            <a:ext cx="4361141" cy="2376264"/>
          </a:xfrm>
          <a:prstGeom prst="rect">
            <a:avLst/>
          </a:prstGeom>
          <a:noFill/>
        </p:spPr>
      </p:pic>
      <p:sp>
        <p:nvSpPr>
          <p:cNvPr id="10" name="Heart 9"/>
          <p:cNvSpPr/>
          <p:nvPr/>
        </p:nvSpPr>
        <p:spPr>
          <a:xfrm>
            <a:off x="4283968" y="2132856"/>
            <a:ext cx="3312368" cy="2952328"/>
          </a:xfrm>
          <a:prstGeom prst="heart">
            <a:avLst/>
          </a:prstGeom>
          <a:solidFill>
            <a:srgbClr val="FF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79% “love working for the organisation”</a:t>
            </a:r>
          </a:p>
        </p:txBody>
      </p:sp>
    </p:spTree>
    <p:extLst>
      <p:ext uri="{BB962C8B-B14F-4D97-AF65-F5344CB8AC3E}">
        <p14:creationId xmlns:p14="http://schemas.microsoft.com/office/powerpoint/2010/main" val="106200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26" name="Picture 26" descr="http://www.alc-group.com/images/ul/itil_v3_cms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9832" y="2924945"/>
            <a:ext cx="1056844" cy="70031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IT journey – a stable and secure base enabling innovation and leading to world class solutions for owners, guests and team</a:t>
            </a:r>
            <a:endParaRPr lang="en-GB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310952" y="1417638"/>
          <a:ext cx="8229600" cy="4540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5604" name="Picture 4" descr="http://www.coins-global.com/cp_root/storage/images/COINS-mobile-eGRN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43608" y="2780928"/>
            <a:ext cx="1008112" cy="1060972"/>
          </a:xfrm>
          <a:prstGeom prst="rect">
            <a:avLst/>
          </a:prstGeom>
          <a:noFill/>
        </p:spPr>
      </p:pic>
      <p:pic>
        <p:nvPicPr>
          <p:cNvPr id="25606" name="Picture 6" descr="http://www.eweek.com/images/stories/SAS_Logo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71600" y="1916832"/>
            <a:ext cx="1372816" cy="548338"/>
          </a:xfrm>
          <a:prstGeom prst="rect">
            <a:avLst/>
          </a:prstGeom>
          <a:noFill/>
        </p:spPr>
      </p:pic>
      <p:pic>
        <p:nvPicPr>
          <p:cNvPr id="25608" name="Picture 8" descr="http://requirements.seilevel.com/blog/wp-content/uploads/2012/02/Agile_Software_Development-150x150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419874" y="1844824"/>
            <a:ext cx="864095" cy="864096"/>
          </a:xfrm>
          <a:prstGeom prst="rect">
            <a:avLst/>
          </a:prstGeom>
          <a:noFill/>
        </p:spPr>
      </p:pic>
      <p:pic>
        <p:nvPicPr>
          <p:cNvPr id="25610" name="Picture 10" descr="http://www.v3.co.uk/IMG/174/282174/wifi1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336544" y="2624709"/>
            <a:ext cx="881713" cy="732284"/>
          </a:xfrm>
          <a:prstGeom prst="rect">
            <a:avLst/>
          </a:prstGeom>
          <a:noFill/>
        </p:spPr>
      </p:pic>
      <p:pic>
        <p:nvPicPr>
          <p:cNvPr id="25612" name="Picture 12" descr="http://www.sec-logic.com/images/logos/pci_logo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339752" y="3573017"/>
            <a:ext cx="1127448" cy="588388"/>
          </a:xfrm>
          <a:prstGeom prst="rect">
            <a:avLst/>
          </a:prstGeom>
          <a:noFill/>
        </p:spPr>
      </p:pic>
      <p:pic>
        <p:nvPicPr>
          <p:cNvPr id="25614" name="Picture 14" descr="http://www.wbgn.co.uk/images/wbs-logo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043610" y="5157193"/>
            <a:ext cx="662113" cy="778793"/>
          </a:xfrm>
          <a:prstGeom prst="rect">
            <a:avLst/>
          </a:prstGeom>
          <a:noFill/>
        </p:spPr>
      </p:pic>
      <p:sp>
        <p:nvSpPr>
          <p:cNvPr id="25616" name="AutoShape 16" descr="data:image/jpeg;base64,/9j/4AAQSkZJRgABAQAAAQABAAD/2wCEAAkGBxMTEhUUExMVFhQXGRwYFxgYGR4fHBweGRgcHxsbIx4cHiggGx0lHCAYIjIjJSkrLi4uGx81ODMsOCgvLisBCgoKDg0OGxAQGy8kICYsLCwsLCwsLCwsLCwsLCwsLywsLCwsLCwsLCwsLCwsLCwsLCwsLCwsLCwsLCwsLCwsLP/AABEIAKQBMwMBEQACEQEDEQH/xAAcAAACAwEBAQEAAAAAAAAAAAAABwUGCAQDAgH/xABOEAACAQMBBQMFCgsHAgYDAAABAgMABBESBQYHITETQVEiYXGBkRQyNDVCc6GxsrMVFyNSU1RygpKT0jNidMHC0eMWoiREg9Ph8ENjw//EABsBAAEFAQEAAAAAAAAAAAAAAAABAgMFBgQH/8QANhEAAgEDAgIFCwQDAQEAAAAAAAECAwQRBTESIUFRcbHBExUiMzRSYYGRodEUMnLhQmLwI/H/2gAMAwEAAhEDEQA/AHg7AAkkADmSegA76ASzyQsd5eK4RilnGr45dq+dJ9CggkeckeinqOS/tdEclxVnj4Lf6lbXinf5z+RI8NHL68/TS8B3eZbbHT9SZXi8/Y87de3BHeezIwcnrqU5xyyfTScByvQlx/u9H7k7sffeefZ9zdCKMPC3JfK0kAKWJ556E+ymtYZx1tOp0rmFFyeJdP1KpJxdu/kw249Ic/6xT+AsloVDpk/t+CV3N4i3VzeRQSpDok1A6VYEYRiMZY94pHHBz3ulUaNCVSLeV146+wadMM8FABQAUAFABQAUAKTiZvxMszWts5jVOUjqcMzEZKg9VA6csHOe7q+Mcmk0vToOCrVVnOy6BcxrNO+FEksh8NTMfrNP5IvG6dKPPCX0ReeHpv4r+COb3UkTawVkDhTiNiOTcuoFMeMcio1FW07eUocLaxtjO66iwcUd9JLdhbW7aXKhpJB1UHoo8CepPgRjzJGOTi0nT4Vl5WpzXQhTPLNO4y0krnkMlmYnzdSak5I0ijTpR5JJfQndlRbRhliX/wAXCGkReYkVfKYDoeR6014OOtK0qQk/Rk8N9DLLxW3puVuTbRSPFGiqToJUsWGc6hzwAQMeOfUkVk4NIsqUqXlZpNvr6Di4ab1XIvI4HleWKUlSrsWwdJIYE8x06dME0sksE2qWVHyDqRik11ch2VGZQKACgAoAXG++/wDcWV00KxRMulWVm1ZIYd+CPlBh6qclkvLDTKVzSU3J56ditPxavj0jtx+4/wDnJTuA71odv1y+q/Az9ytsvd2cc8gUO2oELnHkuRyySRyHjTGZ++t40K7px2WO4naQ5CJ3r2nJbWks8aqzRgNpbOCNQDdPAZPqoOi0pRrVo05PCYrZOLl58mG3HpDn/WKk4DQrQqHTJ/b8EtuXxEurq8jglSHRJq5qrAjCFh1Y+FI44RzX2lUaNB1IN5WN+3HUNKmGfCgAoAKACgAoAo3GDabRWQRTgzOEY/3QCxHrwB6CadFcy20aip3HE/8AFZ+YjqlNcPDYvDSwECdqhmcqCX1sBkjPIKwGPDOai4mZKvq9y6j4XhdWF4lB4i7nCxdHiLNBJkDV1Vhz0k94xzB68j4ZL4yyXOmX7uYuM/3L7rrLlwTGbScH9N/oWmT3KvXfXR7PFld40oBdw4AH5EdB/fenQO3Q23Rlnr8EQfDT4ztvS33b0s9jr1T2Sfy70OPa2+1jbtokuF1jqqAuR5jpBAPmNR4ZmKOn3FVZjHl8eXefWx987K5fRFONZ6KwKk+jUBqPmGaMMStp9xRXFOPL69xP0hxnncTqil3ZVUDJZiAAPEk8hQOjFyeIrLKxc8RdnIxXt9RH5qOR7QuD6qXDO+OlXUlnh+6O/Y291ldHTDOpf81sqx9AYDV6s0YIa9jXorM48uvfuJO/vo4UMkrqiDALMcDmcD6aQ56dOVSXDBZZnPep1a8uGVw6tK7KynIIZiR9Bx6qmjsbi0TVCCaw0ksdhbeEW2ba3e47d1jZlTQzcuQLahn1qcd+PNTZordZt6tWMPJrOM5wNCLeizZHdbmIpHguQ3JdRwM+k8qjM+7OumouDy9hJ8R7mOW/llikWRHCEFTkco1Uj05X6alhsavTIShbRhNYazv25OvhXtGCC9Z53VF7JgrN0DFk7+46dQpJker0qlSgo01nmturmNv/AKysP1uH+KmYM1+gufcf0Knvmdj3pDveKkqjGtMtkeBXHPHPwNKsosbL9db+jGnldTPPh9Z7JiuB2N0Z7kghNSMoHI505UDVjPeeWcd9Es9I/Ual7Ol6cOGPThp/XmM6mlARm2N4La1H5eZE7wDzY+cKMsfZQT0bWtW9XFv/ALr2INeJWzScduw85jfH2aXhZ1+aLv3fuvyWbZ+0Ip01wyLInipBHo8x81IcFSlOm+Gaw/icu8cSm1uCQCexk54/uGgktm1Vj2rvM0VOb0ffCj4sh9Mn3jVDLcxur+1y+Xci03d0kSl5HVEHVmIAHrNIV8ISm+GKyyrz8RtmglTOW7jiNyPs86XDLCOk3b58P3X5FnxO2rb3NzHJbOrJ2IBIBGCHfkQQCDjFSRL/AEqjVo0nGosPPgjn4Y/Gdv6X+6eiWw/VfZJ/LvRoKojFhQAUAFABQAUAUji5spprLWgyYW7Qj+7ghvZkH0A06L5lro9dU7jD/wAlj5iMqU15c90uIdxaKsbjtoRyCscMo8Fbw8xz5sUxw6iqvNKpV25x9GX2fai8320rLbVv7nWfspdQZVdRqDDPQZw+QWHknvpvNMqKdG406r5RxytuW39fNE1uPuv+D4nj7XtNb686dOPJAxjUfCkbyct/efqpqWMYWN8i942fC4fmR9t6fAu9C9TLt8EUXZkMryqkAcysdKhDg8wQeY6DGc92M5pzx0lvVlCMG6my6y0bQ4aXsUDTN2RCrqZFYlwBzPydJwPA+jNNU0V1PWLedRQWefLOOXeU5WIORyI6Gnlq1k0PuNtg3FhFNKfKCsHY/wBwkFj6QAT6aha5mIv6CpXMoR26PmJzfjeyS+mPMiBSezTux+eR3sfozj0yRjg1FhYxtof7Pd+HYd25O4L30bStL2UYOlTp1FiOvLIwB4+OaRywQ32qRtpKCWX27EHvNsOSxuTCzZIwyOOWoHow7wc5HpB9NOTyjrtbmNzS40vg0MfdW9/C9hJaXEjCWMplxzZlByp59TkEE+g99RtYZR3dP9BcKtTXJ55dTKFvxu+tjc9ijs40K2WAB5k8uXop8XkuLC6lc0uOSxzweW5mw1vLpYGcoCrHK4z5Iz30SeB19cu3ouolkaey+GkUKzoJ5GWaMxsCo5eUCGHnBH01G5Nmeq6vOo4vhXovP9C2393aSwnSJHZw0evLAD5TDHL0VJF5L3TryV1TcpLGHgj91NkrdXcUDMVDlgWHUYRm7/RSyeET3ld0KMqiWcfkZX4oIP1mX+Faj42UPn2r7i+5R9/t10sJY40kZw6aiWAGPKI7qfF5LbTryV1ByksYZ5cOvjK2/bP2GonsO1P2WfZ4jf4g7z+4bfKYM0hKxg93Lm5HeF5esio0sma06z/U1cP9q5v8fMQzNLPLzLSSyMBknJZmOBzPnwKl2RsEoUocuSSL5tPhTLFbNKJw8qLraMIcHAywVs5JxnHIZ81N4ynpa3CdVQccJvGc96/sqO6+8EtlOssZOOQdM8nXvB8/ge40rWSyu7WFxT4ZfJ9TH7tS6WWxlkQ5R7d2U+ZoyR9FRGNpQcLiMZbqSX3M11ObwfPC2QLsuJmOADIST3ASNk1DLcx2rJu7kl8O5Co303pkvpixJEKkiJO4D84j849/sqSMcGjsbKNtTx/k93/3QSG4u4jX6tK8nZwqdIIGWY4yQM8gBkc+fh6ElLBDqGpK2ahFZl3Edvvu0LC4EQk7QMgcErgjLMMdTnp189LF5J7C7/VU+NrHPB78MfjO39L/AHT0S2Gar7JP5d6NBVEYsKACgAoAKACgDj2ttOG3j7SdwiZAyQTzPQcgaCWlRnVlwwWWLLaW41pfa5tmToMHyoyDoyefLllO/lgjwxinqTW5fUtSr22IXUX8H0/2ULbW7tzanE8LIO5sZQ+hhy9Wc09STLihd0a6/wDOWfh0/QiwaU6RwcKd8JJybWdizquqNz1IGMqT3kdQfDPhUUo4Mxq9hGn/AO1NYT3XiQfGz4XD8yPtvToHZoXqZdvgiB4a/Gdt6W+7elnsdeqeyT+Xeh77a+DzfNv9g1EZCj6yPau8zFU5vxqbJujHu5Kw6nWnqklCH6GNRf5GcrQU9Uin8H9FkVdSmjL7u1xKNpbR262ysEz5XaYzqYsTjSfGmOPMprrSFXquo54z8P7IDfLeU38yymMRlUCYDas4ZjnOB40sVg7bG0/S03DOeeSc4OTEX5A6NE4PqKn/ACpJnHrcU7fPU14n5xj+MB8yn1tRANE9mfa/A8OEnxlH+w/2aJ7D9Z9lfah8VGZATHGz4ZD8yPvHqSBqdC9TL+XgiD4Z/Gdt6X+6elnsdeq+yT+XejQdRGLE5xu+EwfNH7Zp8DT6F6qXb4Fb4dfGVt+2fsNTp7Hdqfss+zxJ7jTcE3kaZ8lIQQPOztk+wL7KSByaHBKhKXS34Ipuwto+57iKfQH7NtWknGSOnPBxz5+qnNZRaXFHy1KVPOMl/l4vuQR7kXmCP7U9/wC5TOApVoSTz5T7f2LGpDQDw3QmLbCOeZEM6+pTIB9GB6qhe5kb2KjqHLrj4CPqY1w2tlXBTdtyO9ZF/jmKn6DUX+Rmq0eLVEvin9FkUtSmlNB8NIQuzbfHeGY/vOxqF7mK1SXFdT/7oF5xq+Gx/ML95JT4F3ofqH/LwRD8MfjO39L/AHT0stjq1X2Sfy70aCqIxYUAFABQAUAFAFJ4v/FzfOJ9ZpY7lro3tS7GUfhHt6O3uHilYKkwADE8g6k6QfDILc/HFPmi31m2lVpKcVlx7mOuWJXUqwDKRggjII8CDyIqMyibi8rczhvhbwx3s6W5BiDeTg5A5DUAfANqHqqWOxubKdSdCMqm+P8AvsS3CqFm2nCR0USM3o7Nl+siiexzavJK1kn047yW42fC4fmR9t6SBz6F6mXb4IgeGvxnbelvu3pZ7HXqnsk/l3oe+2vg83zb/YNRGQo+sj2rvMxVOb8be7lgZ935YwMk9owA7yj6wPaoqJvmZq5q+S1JSfw+6wKSpTSjv4Ye5rixQGKJpYiUkyik9SVJyM81xz8QfCopbmS1XytK4fN4fNcy2nY9t+gh/lr/ALU0rfL1fef1Z+bOt7YgSQJDg5AeML3HBGV84x6qAqSqr0Zt9jyJ3jH8YD5lPrapIGn0T2Z9r8Dw4SfGUf7D/ZonsP1n2V9qHxUZkBMcbPhkPzI+8epIGp0L1Mv5eCIPhn8Z23pf7p6Wex16r7JP5d6NB1EYsTnG74TB80ftmnwNPoXqpdvgVvh18ZW37Z+w1Onsd2p+yz7PEsnGyxIuYZvkvHo9aMT9TD2GkgcOhVE6UodKefr/APCm7q3kcV3BJKAYw41hhkaW5EkHrgHPqp0ti0vKcqlCUYb45Ghl2TbEAiCEg8wRGvP6KhMU61Vf5P6s857CzQqHit1LnSoKINR8Bkcz5hQLGpXlnDbxvzZ+bagVLOdUVVUQyYCgAc0Y9B56Aoycq0W3nmu8zTU5vRx7s2Jm3faNRlik2keJWRiB7QKie5l7qoqepKT649yE5UpqB8cJ79ZNnxqD5UTMjDw8osvq0kew1FLcx2r0nC5b6Hh+BR+NXw2P5hfvJKdAt9D9RL+XgiH4Y/Gdv6X+6ellsdWq+yT+XejQVRGLCgAoAKACgAoAp3Fa2eSwKxozt2iclUk9T3ClW5Z6TOMLlOTwsPcUlrubeyRPItvJhCAVKkOcgnIVgNQHTlz5jlUnEjST1C3jNQclz6ej69BHTXVwgMTPMgHIxszAejSf9qXluTxhSk+NJP48u89Nl7CubggQwSPnvA8n1sfJHrNDaQlW6o0l6ckv+6txx7l7nnZ8EshIa6ZDzUZCgDIQePPBPiQPCo28mXvr/wDVVFFcoJ/82LDb52jeOsk9vMzKukYgYcsk9y+JNOTSNBbfpbeLjTmsPn+5HJs2wvoJUlit7hZEOVPYse7HQrjoSKVtMkq1barBwnJYfxX5GLtzbe0Ts62ZY3M0varMohJIGSB5OPJ5e2mcslHQt7X9VNNrhWGufj0ix/AN3+qz/wAp/wDapOJGg/VUPfX1ReOG13tCGeG2aOVbYsxbXEQB5DH3xXllgO+mSwVGqQtalOVVNOXLZ/HqPzfzh1KkjTWiF4mJZo198hPXSPlL4Acx4URl1i6fqsJRVOs8Pr6H2lEtbue1kyjSQyDkcZU+gjvHmNPeGW84Uq8cSSkvqS4u9p3/AJAa4mU8iBnR68YX2030Uc3k7O19JqMX9/l0jJ3T2HebP2fc6nDSFGkiiUatDhD3/KLHT5IGOXfmmSeSivLmhdXMMLCyk3tlZ+2OsWm3Y9oXcvazW8xfSFyIWHIZxyC+c09NIvrd2tCHBCax/JHlsi12hbSrNDBcK65wexY9RgggrgjFK2mOrTta0HCck12oemyLuZ7FJJAROYixBXB1YPycePdURkK0Kca7jH9uft2iS2/+Ebx1knt5mZV0jEDDlknuXxJqRNI1lt+lt4uNOaxv+5HLs2wvoJVlit7hZEOVPYsccsdCuDyzStpklWrbVYOE5Jp/FfkeG69/cS2CyzqRORISCmk5DMF8nHgB6ajZkrunShcOFN+jy6c9C6RN7wNtK8ZXnt5mZV0jEDDlnPctPi0jUWytLdNU5rn/ALI4tnbPvoJElit7hXQ5U9ixwfQVwaVtMlq1bapBwnJNP4r8jdtdmSbT2Yq3gKTksQxTSUZXYKdJxy08iO8E+mo84ZmpVo2d23R5x5dO6xz5il29und2jESxMVHSRAWQ+fIHL0HBqRSTNJb31CuvRlz6nueezt572JRHFcSqvQKDnHmAOcegUNIdVs7eo+KcVkmdk7q7TvZVkftVwQe2mLAjByCufKPmxy84pG0tjlrXtpbwcI4fwXj0F34jbRv4hHDbq8ivEVlKw6sk8ieQOnIzypix0lRptK2nmdR4afLnj/6Kj8A3f6rP/Kf/AGqXiRpP1VD319UXzhnebQinhtnjlW1JcnXEQB5DN74ryy+O/vpksdBT6pTtZ05VYtOfLZ/FdHYc2/8Aw+ljlae1QyQsSxRRlkJ64UdV8MdPVmiMusfp2qQlBU6rw10vZ/2UrZm1bi1cmGR4n6MByz5iDyPrFPaTLWrRpV44mk0Tce7O0r4PcMkjkDkZThn8yBuvUnlgde/lTcpHK7y0tmqaaXZ0dv8A2Th2ds+/tpllit7hZEOQexY45YPIrg5BI9dK2mS1attWg4Smmn8UO7ca/uJrUPdKVl1MCCmg4B5csCo2ZO/p0qdbhpPly6clgpDjCgAoAKACgCuf9dbO/Wk9jf7UuGdvm669xh/11s79aT2N/tRhh5uuvcZ3bK3gtbpisEqyMoyQAeQzjPMUhFVtq1FZnHGTjffjZ4JBukBBwRhu71UuGSrTrlrKgz5/662d+tJ7G/2oww83XXuM7dlby2ly5SCZZHC6iBnoCATzHiR7aTBFWtK1GPFUjhEtQc4UAFABQBWW3/2cP/NL/C/9NLhnf5suvc7vyc54i7MJAM/rMcmPpWjDH+artf4/dfkm9sbetrUJ28ojD505BOdOM9AfEUhyUbarWz5NZwREnETZo/8AM59Ech/00vCzpWlXb/w+6/JJ7A3ktrzX7nk16MagVZSM5x74DPQ0mCC4tKtvjyixkl6DmCgAoAKACgAoAKACgAoA+Qg8BQLln1QIFABQAUAFAHyUGc4GaBcs+qBAoAKACgAoAKACgAoAQu+u4jWEaS9sJVZtHvNJBwSPlHIwDUkZZNhY6mrqbhw4aWd8lPp5aDx4cbnG0/L9tr7aJfJ0adOcN11HPh0FQt5MjqV/+o/8+HHC30/LqKNv3uI1mhuO2EitJgjRpI1ZI+Uc+HdT4y6C30/UlXl5Lhxhdedij08tx0cM9zTbaLzttfbW48jRjT2mh/fajnGMdBUTlkyuqX/ls0eHHDLfPVldQwqaUoUAFABQAmuJG5UNpF7ojeQs82NLY0gMHblgZ5YA60+LexqNL1CpXn5KSWEvnywhdGnvYvDRW8268V/FGkrOug6gUxnmuCOYPL/aok8GHtbydrNyik89YhNvWSwXM0KklY5GQE9SFJHPHfUq2Nlb1HUpRm+lJjB4G+/uv2Y/remT3KXXtofPwG1TDNhQAUAFABQAUAFABQAUAFABQAUAFABQAUAFABQAUAFABQAUAFABQAUAL3jZ8Ci+fH3clOhuXWhevl/HxQl6lNUac2D8Gg+aj+wKgMBX9bLtfeVTjF8X/wDqp9TU6O5Y6L7T8mI6pTXGlN0vgNp/h4vu1qAwd37RU/k+8W2++8+0fd01tbO+lCoCxJluaKc5ALdT3U9JdJe2Nna/p41aqWX1vlv9CvXNptgKZH93YHMktJyHjjOQKX0TtjUsG+FcH0R5bH37voGBE7SL3pKdYPmyfKHqIpXFD62mW1Vftw+tcv6HhuxtxLy3SdBjPJl71YdV/wAwfAio2sGSuraVvVdOX/1FW40/AU+fX7ElLDcsdD9of8X3oSZqR7GrNTw+9HoH1VCeePczjvl8PuvnpPtGpo7G5sfZofxXcXfgb7+6/Zj+t6ZPcqde2h8/Ak+KO8l3bzQw2rldaajpUMxOojAyD9HOkil0nPpVpQqwlOqtn18ilNa7akGsi+I68zIPYuR9Ap3olrx6fDl6H27yPs967+3flczAqcFZCWAIPMFXzil4UyedjbVY/sXauX3Q4twd7hfxNqAWaPAkUdDnOGGe44PLux6KjawZfULF2s1jnF7fgq2/lxtaK4maB5haqA4ZQulRoGrnjPI6qVY6Sw0+FlOnFVEuPbp6+RQ5N7789bub1OR9VP4UXKsLZf4L6Etc8R71oI4Uk0FRh5ORkfme8jyeWOnPlnPOk4Ec0dJt1Uc5LPUuhf8AfT4ECm8V4G1C6uM+Pav/AJnnTuFHY7Sg1jgX0RcbLivcJblHjWScHCyHkMY6so6sD4YBz5ubeAq6miU5VcxeI9X4/wC/qq3+9l7MdT3UvoViq+xcCl4UWNOxt6axGC+fPvO/d3fy8tnBaV5o8+UkjFsjzMeanw7vMaHFENzplCtHkuF9a5D6srpZY0kQ5R1DqfMwyPoqIx84OEnGW65HvQMCgAoAKACgAoAKACgAoAKACgAoAXvGz4FF8+Pu5KdDcutC9fL+PihL1KaonIrbaWkaUvNOBpwsuMY5Yxyxim+icbnaZ5uGfkeG0oL0JmdbkJkf2okC57vfcs9aFjoH0pW7l/5uOfhjP2IqnHSaU3S+A2n+Hi+7WoDB3ftFT+T7zo2hfwWymSV44gTzJwNRx7WOPSaBlOlUrPhgmyp3nFWwQ4UTSedUAH/eyn6KdwssoaLcy3wu1/jIl9oSq8sjINKM7Mo8AWJA5eAqRbGqpRcYJS3SQ1uB8h7G4XuDqR6SpB+oVHPczmvJeUg/gd3Gn4Cnz6/YkohuRaH7Q/4vvQkzUj2NWanh96PQPqqE88e5nHfL4fdfPSfaNTR2NzY+zQ/iu4u/A3391+zH9b0ye5U69tD5+A07mSOMGWQogA5u2Bgedj3ZphnoqUvRjz+BUtocTrCM4VpJSP0acva5UH1U5RZY09HuZ7pLtf4yKTfLa0d1dyTxKyq+nk2M5CgE8iR3VJFYRpbGhOhRVOby1nvLFwYkIvnHcYWyPQ6Y/wDvnpszh1xJ26f+y7mNTfP4BdfMyfYNRoz1l7RD+S7zN1Tm6Hzwu2bElhFIsaiSQMXfHlHDsBz64wOnSoZbmO1WtOVxKLfJbL5C74uWqR7QOhQuuNXbHexLAn14FPgXejTlK25vZtHHw1sY5toRJKiumHOlhkZCkjI6H0Glm+RLqlSdO2coPD5De3+sY32fcBkXyIyy8velRkEeH+2ajRmdPqSjcwae7x9TPFTG3NEcPWzs62/Y+omoGYjUfaZ9pYqDiCgAoAKACgAoAKACgAoAKACgAoAXvGz4FF8+Pu5KdDcutC9fL+PihL1Kao05sH4NB81H9gVAYCv62Xa+8qnGL4v/APVT6mp0dyx0X2n5MR1SmuNF7EvFh2XBK3vY7SNz6FhBxUBh69N1LuUF0za+4hNubYlu5mmmYlj0Hco7lUdwH/yedTJYNjb28KEFCC/v4sYu4nDiCWBLi61P2g1LGCVUKehJHMkjnyI60xyZR3+rVIVHTpcsdItttQqlxMijCrK6qPAByAPZT47F9Qk5Uoye7S7hocDv7O5/aT6mpk9zP69++HYyQ40/AU+fX7ElJDch0P2h/wAX3oSZqR7GrNTw+9HoH1VCeePczjvl8PuvnpPtGpo7G5sfZofxXcXfgb7+6/Zj+t6ZPcqde2h8/Aq/EDeWS7uXGo9jGxWNe7yTjX5yevmBxTorpO/TrONCknj0mub8CV4cbjpeq087MIlbQqryLEAE5PcoyOnMnPMY5pKRz6nqUrdqnT33z1f2Q3EHZkVtfSRQrojVUwMk9UBPMknrSxeUdWm1p1rdTm8vn3kvwa+Hn5l/tJSTObW/Zl2rxGtvn8AuvmZPsGo0Z2y9oh/Jd5m6pzdGhOGvxbbfst941QvcxWp+1T/7oQtuMvw9fmU+09PgXuiezv8Ak+5HLwm+Mo/2ZPsGiexJrHsr7V3je32+L7r5l/smozM2PtEO1GcKnN0aH4d/F1t+x/qNQPcxGo+1T7Sx0HEFABQAUAFABQAUAFABQAUAFABQAmuJ+98dyptVjdWhnOWOMHQHQ4xz6nNSRT3NRpVhOi/LNrEo9+GLqnl4OvcDfpbnsbUxMsix4LZBU9mvXxGcdO6onHBk9R02VHiq8WVn58yB4n74RzJJZiNw8cvNjjSdGQfP30sU9zs0qwnCUa7aw13iyqQ0A1N3N7lvLVdmdkyytA0KvkafIhOknvGdIqJxwZy5sXb1ndZ5KSeOnmxWyRlSVYEMCQQeRBHUEdxqU0Saayi9bv8AE6a2t1gMKSaBpRixGAOgIA8rHTkRyx6aY4FRc6PTrVXUUsZ3RSby4MkjyNjU7FjjpliScebNPSwWsIKEVFdCwXbhnvdBYrMs4fyypUqM+9BBB5+cUySKnVLGrcuLp45ZJbixvPBNF7lTX2scqs2V5YCN35/vCkgjn0ezqQn5V7NPvX4FbUjNCPmw4h2j27zYlCxdmrjTzBkyBjnz5qah4WY6ppdeNRQ5Zecc+oS+8V4s11PKmdEkjsueRwzEipVsaq2punRjCW6SRY+Ge9EFi8xnD4kVcFRnmpPXn5/opslk4dUs6lzGPk+jP3K9vLs9oLqaJgRh2xnvUnKt6xg06Ox22lVVaMZLq+5N7mb9y2CNGI1ljZtQBYqQxAB54PLkOWKSUcnJfaZC6kp5w9iE3j2095cPO6qrNgYXOAFAA69+BSpYOu1t429NU4vOCT4e7eis7vtZg2goyeSMkEkEHGenL6aSSyc+pW07ijwQ3zkYe9m/do1m6DtNVxA5j8nxLoM8+XlKaYkyks9NrqspcvRks8+x+IlqlNWOjhZvPC9vHaYcSxI7Ny8kgOTkHP8AeHL01FJYZldWs6karrdDa7v6F/xE27FeXQlh1aOzVfKGDkFifrFPgi60y2nb0eCe+c9xzbjbZjtLyOaUMUAYHTzI1KQDjv54oksofqFvKvQcI78hp7872W4sdJ15u4GMXk+KjGefLqKjSyZ6wsqruM8vQksiNqY1w6+GG9MEkMNmA4mRGzkeTgEnOc+BHdUUlgyeq2VSFSVZ/tbL/TSnCgAoAKACgAoAKACgAoAKACgAoAqt3w8sJJHkeJizsXY9o45scnlnlzpcssYapcwioqXJctkeP4tNnfoW/mP/AFUcTHed7r3vsju2LuVZ2solhjZXAIBLseR68icUZIa+oV60OCbyuxHjf8P7CaR5ZImLuxZj2jjmevIHlRlj6ep3NOKhGXJfBHP+LTZ36Fv5j/1UcTH+d7r3vsjs2RuNZW0qzRRssi50kux6gg8icdCaMsirajcVoOE3yfwR87x7i2d4xd1ZJD1eM4Jx4ggqfTjNCbQttqVe3XDF5XUyLseFVijZczS/3WYAf9gB+ml4mdFTWriSwsLsX5yTu09z7KdESS3TEYwmjKFR4ZUjlnJwfE0mTjpX1xSbcZb75595Gfiz2d+hb+Y/9VGWdHne6977I6NobgWM0jSSRMXY5Y9ow7sdAaMsjp6nc04qEXyXwRRrxt245DGS7YOCyGVlHrB5+kZpfSO+NzqMlnwRc9l7nbNe2YQrrgn0MSsjENoJ0885GCTke3pSZZw1NQuvKKUnzjnoXSfP4tNnfoW/mP8A1UcTH+d7r3vsg/Fns79C38x/6qMsPO91732RLbw7rW14AJ48sowrqcMPNnvHmORQng5ra8rW7/8AN/LoK1Dwlsg2TJOw/NLKAfThAfZil4md8tcuGsJJfJ/ksbbo2Rg9z+507LOcc85xjVqzq1Y5ZznFJk4f11x5TynG8/8AdGxF/i02d+hb+Y/9VHEzo873XvfZHvccPrBxGrRMRGuhPyj8l1M2OvPymajLGR1S5i21Ld5fJdSXgeH4tNnfoW/mP/VRxMf53uve+yO/Yu5lnayGSGNlYqUJLseRxnkT5hQ3khr39evHhm8rfZHB+LPZ36Fv5j/1UZZN53uve+yD8Wmzv0LfzH/qo4mHne6977I79o7l2c6QpJGxWFdEY1sMLy5cjz6DrSJ4IaWoV6cpSi+cnl8kcH4tNnfoW/mP/VS8TJvO91732R37E3Ms7WXtYI2V8Fcl2PI9eROKMkNfUK9ePBN5XYiw0hxHBtrbEFrGZbiQRoDjJ6k+AA5sevIeBoH06cqj4YrJC7E4g2F1KIo5iJG5KHUrq8wJ5Z82cmlwyapaVaa4muRaaQ5goAKACgAoAKACgAoAKAMv7w7pXlkqtcRaFY6QwZWGcZx5JODjPXwqZSyaalc06rxFkHmlJxz8IN1rq2kkmmQLHLCNB1Kc5IYcgcjl41FJ5KW/uIVEoxezFpvBuleWSq1xFoVjgMGVhnGceSTg48aepZLOjc06rxFkIoJIA6nlTifI+eEe7F1ZLcC5QJrMenDK2dIfPvScdRUUnkob6vCq48HRkYVNOAKACgAoAjt47aSW0uI4jiR4nVOePKZCBz7uffQSUpKM03tkyvPCyMVdSrKcMrDBB8CDzBqbKNQmmsof/BvZ80Oz/wAsGXXIzxq3IhCFA5Hpkhj6899RS3KC/nGVX0eovVIcQUAFABQAUAFABQAUAFABQAUAFABQAUAFACq48WEzx28qgmKMuJMfJLadLHzciMnpy8adF8y00ycVKSe7FLsPZ8088ccAJlLDSR8nn74kdAOue6ntrBa1ZxhBuWxqTa+0Ut4JJ5M6I1LnHU4HQec9KiMxCDnJRXSKW841yHPZWiL4F5C30BRj20/gLWOlrpl9ho7sbQa4tIJ3Ch5I1dguQMkd2STj10wrK0FCbiuhkpQRhQAUAFABQAUALfjv8Bi/xC/dyU+G5Y6Z619nihFVIXhq3d74Lb/Mx/YFQGVqfvfayjcd/gMP+IX7qWnR3O7TPWvs8UJC29+v7Q+upWXUtmO/iBxEuNn3XYJDEylFdWYtnmSD0PiDUSWSktbONaHE2VJ+Mt93RWo/cc//ANKdwHZ5spdb+34JhOMuLVCYVe6JbUBlY1APknmSSSMcgfHmOlJwEPm3M3z9H7lfbi7tHVn8gB+b2Zx9rP00vAT+baOOkYvDziEu0CYpEEdwq6sA+S4HUrnmCPzSTy55PPDZRwV91Zuj6S5o5eIu/wBPs6dI0hjdHj1hmLZzqII5HuwPbSJZHWlpGtFtvBRrji1dM2r3NZ6h0YxsWHr7Sn8B3LTqaWOJ/wDfIs0fFC4GzVumhiMnukwEDUFwItYbqSD3daa44eDmdhHy3Anyxn74Ir8dNx+qxfxNS8BJ5rj7x0bO4wzySxxm2iAd1TOpuWpgM/TSOOBs9NjGLlxbFp4j78ybOeFUiSTtFYnUSMaSPD00iWTmtLVV08vGCnfjpuP1WL+JqdwHX5rj7xdd1+IEU1jJd3OmERyFGAJOfJUrgdSTnp5jTcHHWtJQqqnHnkpW2uMs7MRawoidxkyznwOAQq+jyvTTlA7aemRS9N/Qj7Ti/fqwLrBIveChHLzFW5ew0vASS02k9sjU3J32g2ih0ApMoy8THJA/OB+UueWeWOWQMjLGsFXcWs6L57dZQdscXbqGaWEW8GY5HjydZ94xH5w8Kco5O6np0JRUuJ8yNPGS/wD0Vr/A/wD7tLwEvmyl1v7fgmd5uMJBCWcaE4GuR8kZxzCqCM4PLUeuOnfSKBDR03POo/kT/DnfWS5tbia8aNVgbm4GBpK55jnk+jrmmtYZz3dsqdRRh0lV2/xkmLkWkSLGOjygsx8+AQF9BzTlA6qWmxx6b5/Aj7DjDfKw7RIZV7xpKn1EHA9YNHASS02k1ybRct1eJT3177nSFUjZWKsxOryUzggHHX6KRxwcdey8lT4m+ZWLnjJdjK+5oARkENrPMciPfClUTpjptPfiZxWfFq6Rhpt7NVJGoJGykjv56+vn50vASS06DX7mWHivvvJE89gIkKPGvl5Ooahnp0psVk5rK1UkqmdmJypS5GJsXizNbW8UC28TCJAgJZsnA61G4lbU0+M5OXFuWLeninPbTBY4ImjeKOWNmLZKyID3Hx1D1UiWTnoWEakct88tFffjLf8AdFaj9x//AHKdwHT5spdb+34GvuVt17yxjuZFVXYPkLnTlHZeWSSM48ajfIqrikqdVwQsxxquP1WH+Jqco5RY+bI+8fv46bj9Vi/ial4A81x94tuwuKFtJAjzsscpzqQEkDDEDr4jB9dJws5aljUjJqPNHLx3+Axf4hfu5KWG4/TPWvs8UIqpC8NW7vfBbf5mP7AqAytT977WUbjv8Bh/xC/dS06O53aZ619nihIW3v1/aH11Ky6lszVO24FMEpKqSI35kA/JNQGXg3xIyiKnNUNrhZuHaXNt7puFaQlmVU1FVGk9fJILE+c481Ryk8lTe3dSE+CHIg+Lm7EFlPCbddCSqxKZJAKkZIJJODkcvNSxZPYV51Yvj6CF4czFNp2hHXtAvqYFT9BNLLYmvFmjI0ncwKwOpVOAeoB+uojOJtGSBU62NYPPgbErWEoZQf8AxDdRn/8AFHUc9yk1J4qrs8WLnihsP3LtCQKMRy/lU8PLJ1D1Pq5eGKdB8iwsqvlKSzuuRO8DbuIXUsTqpaRAY2IGQYySVGfEHP7lJMg1KMuBSXR4l84v7SWHZ7jA1ykRKSASA3N/R5AYekimR3OCxg51V1LmLDhJu+t1ehpFDRQrrYEZBY8kU+vLfu0+bLO/rOnTwt2e3GHbHaXht0wsUGBpUYBcgFm5d4yF82D40QXSJp9Lhp8b3fccnCnd+O8vgJV1RRIZGU9GIICqfNk5x36cUs2Ovqzp0/R3fIYnF/dy39wNOkUaSQlMMihSVZwhU4HMeVnzY9NMi+ZX2FaflVFvkxPbsbYa0uop1J8hhqA71PJ19a5+ipJLKLevSVSm4sdfGKFPwZIwVcl4zkAZ5uO+oo7lNYN+WS7TP9TF+OjdnhDbmJJLmV5GdQ2lPJUahnGcFm9PL0VE5Mpa2oz4moLB4cTN3odn7NKWoZUmnTtcsWzpRyOvTygvsFEebHWdWVatme6XIU2z5EWWNpVLxh1LqOrKGBZfWMipHsW003FqO5o2y/Bm0bcxxCF49ONCqFePlgeTgMhHcfZUXMzsvLUZ5eUxUcKbYxbYEbe+QTIfSoIP1U6T5FpfS4rfK+BcuOkCrZREKoJuBkgAH+zkpI7nJprflX2fgSC9alLs0txFgX8HXbaV1dkeeBnu76hRmrVvyse0zRUxpTSvD61jOzbUlFJ7IcyoqFmbuZPy0u07t7LZPcVydC5FvLjkOWI2xjwpCOi35SPajLlTmoNF8IfiqD0y/fPUMtzPX3r5fLuKBx1iVbqAKoA7HuGPlt4U+B3aY24S7SrcO7dJNpWqOoZS/MEZBwrEcu/mBSy2Oq7bVGTRpP3FH+jT+Ef7VEZzifWL/jqpNhEfC4XP8uSnQ3LDTH/6vs8UImpS8NV7tODZ2xHQwxkeuNagMtVWJyXxZSOPHwGH/EL91JTo7nbpnrX2eKElZIWkQDqWUD1kVI9i6m8RbNV7Y/sJvm3+yahMtD9yMmip0as0HwX+LE+ck+1UMtzP6h69/IqnH7+0tP2ZPrSnQ3OrS9pfIo+4HxjafPL9dOlsd136mXYabk6H0VEZpGRBUy2NaPbgT8Al/wAQ33UVMnuUep+tXZ4s+uNmw+2s1nUeXbtk/sPgN7DpPmANJF4YmnVeGpwvp7xL7v7Ua1uYZ16xuGIHePlL61yPXUjWUXNWmqkHHrLtxq26s9zFFG2Y4ow2R0LSgN9jQfWabBHFp1Lhg5Pd+Be+DexewsBIww9we0PjpHJB6MZb9+myeWcN/V46uFsuQmN9M/hC71de3l9ms4+jFSR2Li2x5KOOpHvudsO7u3dbR9DKoLflCmQT5uvOkk0NuKtOml5RZLPPw32w6lXlDKeoadiDjn0PLrTeJdRyq9tk8pfY5Dwj2j4Q/wAz/wCKXjH+caPxGFxXjK7HKt1BhB9IYZpi3OCxebjPaICpmX5rHY3weH5tPsioDKT/AHM4N8rO2mtJIrqRIo3wA7MF0t1UgsQM5HTv5ilRJQlOM1KCyzPu3N0bi3BkAE1vz0zwnXGQD1JXOnwOe/PWpFIv6VzCfJ8n1Pcg7edkYOjMrDmGUkEegjmKduTtKSwxr8NeI0jzJbXhD6yFjmIGoMeisflA8gD1zjOc8o5RwVV5ZRUXOn80TPHj4DD/AIhfupKSO5DpnrX2eKEYvWpS8NM8RPi27+aP+VQozNr66PaZlqY0xpvh38W2nzQqBmZuvXS7Tt3r+A3XzEv3bUDKPrI9q7zK9TmpNF8IfiqD0yffPUMtzO33r5fLuKFx5+FwfM/62p8Dv0z9ku0rPDL40tf2z9hqWex03vqJGlaiM4VviHsRruwmiQZkADxjxZDnHpIyvrpU8M6LWqqdVSexmdlIOCMEciDUxpE8jb3G4pww20dvdI4MShEdACCq8lBGQQQMDv6d1RuBU3NhKU3KHSVviXvyNoNGkSssEZJGrGpmPLJAJwAOnPvPqWMcHTZ2jo5ct2cnDDYLXV/FyPZwsJZD3DScqPSzADHhq8KWT5D72qqdJ9b5D63k2nBDDIss0UbPG+gO6qW8nuBIz1HTxqNFFSpylJcKbMsCpjUD34MbVg9xJB20Ym7STEZYBz8rIUnJGOeR4HwqKS5lFqFOflXLHLlzKvxx2jDLLbdlLHJoEgfQ6tpOV5HB5HkevhSwOrTYSipcSxsUrcu5SO/tnkYKiyqWY9AM9Se4eeny2Oy5i5UpJdRo+beC0EYc3VuEbIVjKmliOoBzgkcs4qLBnlRqZxwvPYZWFTLY1A6uCG1YEtXheaNZWuCVRnAZsxxgYBOWyQRy8KjnuU2pU5Oaklyx4sZt7arLG8bjKOpRh4hhg/RTCsjJxeUZV21s1raeWB/fRuVJ8cHkfQRg+upk8o1FOoqkFJdJ6bB2a13cwwAnMjKufBR1P7qgn1UN4QlWapwcuo1RbwqiqijCqAqgdwAwB7KhMw3l5YhuM2wWhvTOAeyuMHPcHAAZfScBvPk+FSQfQXmn1lKnwdKIDcTeU2F2s2kshBSRR1KsQTjPLIIB8+Mcs5p0lk6Lmh5anw/Qd44k7M0a/dQ9Gh9Xo06c1FhlJ+ir5xwkbsbilbXF6tuqMsbjSkrkDU+fJXT3A8wCTkkgYFK4skqWE4U+N79XwPPjHtSA2EsImiMwePMetdY8oH3udXTn06URXMWwpz8qpYeOfPoELUpfGo91drwTwRCGaOQrEmpVYFl8ke+UHKnOevhUBl61OcJPiWOZWuNvxd/6yfU1OjudOneu+RW+D++dvBC1rcyCPyy8btyUhgMqT0UggnnyOaWS6Tpv7acpccFnrPHi42y2iV7Z4WuS/PsCpBXB1F9Hk+HM8/VmiGRbDy6liWeH4+Avd2rd5Lu3SMHWZUxju8oc/QOvqp8tiwrtKnJvqY1+OG04JLWOJJonkS4GtFdSy4jkByoORg4HOo4rmVenU5Ko5NPGPwJcGpS5NM7euIr2wuktpY5iYmA7Nw3lFSVBweRJHQ1CZqmpUqsXNY5mZamNKOfhzxEs4bJILmQxPFlQdLMGXJII0g8wDjB8KicXkpruyqSqOUFlMu7bQjv7CZrYllkjljUkEZOll6Hn1ppw8DpVUpdDRmKpzTja4bcQ7S1sxb3GtGjZipClgwZi3d0IJI58unPwjlF5Km8s6k6nHDnkqHEfetNoXCyRoyIiaF1Hym5k5IHJevTJ/wAg6KwddpbujDDfNnnwy+NLX9s/Yaiewt76iRpWojOBQBS97eG1pesZRqhmPV0xhj4sp5E+cEE9+aVNo7KF7UpLG6KNccFrkHyLmFh4sGU+wBvrp3Gdq1OHTFnbsvgqcg3F0Md6xLz/AIm6fwmjjGT1P3Y/UZ2wdhwWcQit4wi9T3lj4knmT/8AelMyVtWrOpLikyvcQNxfwk0J7fsuyDD+z1Z1Ff7y4xj6aVPB0Wt15DPLOSpfiSP68P5H/LTuM6vOn+n3/omN0uFhsruK591dp2eryey051Iy9dZx1z07qRyyRV7/AMrTcOHGfj/RG3vBkySO/u0DWzNjsemok4/tKVTwSR1Philw/f8Ao8fxJH9eH8j/AJaOMXzp/p9/6JW84VF7SC291gdi8j6+y992mOWO05Yx4mkUueSKN/ipKfDvjp6vkRX4kj+vD+R/y0vGS+dP9Pv/AEd+weEZtrmGf3YG7J1fT2OM6TnGe0OPZSOWRlXUfKQceHf4/wBDRppWC/334Zrf3PuhZ+xYqFcdnq1FeQbOteenA/dFOUsHfbXzow4Ws/M+txuGq2FwZ2n7ZtBVR2enSWIy3vmycZHrNDlkS5vXWjw4x8y/U04Ti2vsuG5iaGdA8bdQfoIPUEeIoHwnKEuKL5ir2vwWbUTbXI09yyg5H7y9f4RT1Ms6ep+/H6HFa8F7on8pcQKPFQzH2EL9dLxkktTh0RZfN1OHFpZMJMGaYdHkxhT4qo5D0nJHjTG2zgr3tSqsbIh96+FZvLuW5919n2hU6ey1Y0oq9e0GemelKpYJqF/5KmocOcfH+iJ/Ekf14fyP+Wl4yXzp/p9/6LZuBuJ+DXlbt+17QKMdnpxpJP5zZ601vJy3V35dLljBKb8btfhC27Dtey8tX1adXvc8sah4+NCeCK3reRnxYyUjaPBiMxp2NwVlVQHLLlHP5wGcp7SKVTZ2w1OSb4lyIWLgxeavKntwviC5PsKj66dxkz1OnjkmMLcnh/b7PPaAmWcjHaMMYB6hV+TnxyT56Y3k4Li7nW5bLqK5tzhCbi4mn92Be1kZ9PY5xqJOM9oM+ynKWDopajwQUeHb4/0cP4kj+vD+R/y0cY/zp/p9/wCi6bgbm/g1JV7bte0ZTnRpxpBH5zZ601vJx3Vz5dp4xgru9nCOOeVpbWUQlyWaNhlMnqQRzUZ7sHryx0pVLB0UNRcI8M1kr0HBe6J8u4gUeK62PsKr9dO4zoepw6Isam5274sbVLcSdppLHVp051HPTJx7aYyrr1fKzc8YKdvhwnS4laa2kETuSzIwyhY9SCOa5PMjB9VKpYOu31BwjwzWSAsOC9wW/LXMSr/+sMx/7goH007jOiWpxx6MX8yE4pbuQWMsEMAODFqZmOWY6yMnu6DuAFEXkmsq06qlKXWcPC9c7Utf2mPsjc0s9h976iX/AHSaUqIzoUAFABQAUAFABQAUAFABQAUAFABQAUAFABQAUAFABQAUAFABQAUAFABQAUAFABQAUAFABQAUAFABQAUAUve3iHFs+6WCWF2Vo1k1oRnmzDGlsD5PXPfSpNnZQs5VocUX0nE/F/Z4XUFnJ/N0DPtLafppeFj/ADdWzjkKLfbeZtoXJmK6FChEXOcKCTzPeSST6/NT4rBbW1BUYcJdOCG7jtM166kRoCkRPymbkxHmVcj0t5jTZs49SrLh8mt+kdVMKYKACgAoAKACgAoAKACgAoAKACgAoAKACgAoAKACgAoAKACgAoAKACgAoAKACgAoAKACgAoAKACgAoAKAKBxL3OguSLl2lEioEAUrpwCSORUnOWPfTk8HdaXM6a4FjAibuALIVGcA451Iti8jLMcjb3C4dWUsazSiSQ8vIZho9igE+jOKjcmVNze1U+FchrQQqihEUKqgBVUYAA6AAcgKaVjbbyz0oE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18" name="AutoShape 18" descr="data:image/jpeg;base64,/9j/4AAQSkZJRgABAQAAAQABAAD/2wCEAAkGBxMTEhUUExMVFhQXGRwYFxgYGR4fHBweGRgcHxsbIx4cHiggGx0lHCAYIjIjJSkrLi4uGx81ODMsOCgvLisBCgoKDg0OGxAQGy8kICYsLCwsLCwsLCwsLCwsLCwsLywsLCwsLCwsLCwsLCwsLCwsLCwsLCwsLCwsLCwsLCwsLP/AABEIAKQBMwMBEQACEQEDEQH/xAAcAAACAwEBAQEAAAAAAAAAAAAABwUGCAQDAgH/xABOEAACAQMBBQMFCgsHAgYDAAABAgMABBESBQYHITETQVEiYXGBkRQyNDVCc6GxsrMVFyNSU1RygpKT0jNidMHC0eMWoiREg9Ph8ENjw//EABsBAAEFAQEAAAAAAAAAAAAAAAABAgMFBgQH/8QANhEAAgEDAgIFCwQDAQEAAAAAAAECAwQRBTESIUFRcbHBExUiMzRSYYGRodEUMnLhQmLwI/H/2gAMAwEAAhEDEQA/AHg7AAkkADmSegA76ASzyQsd5eK4RilnGr45dq+dJ9CggkeckeinqOS/tdEclxVnj4Lf6lbXinf5z+RI8NHL68/TS8B3eZbbHT9SZXi8/Y87de3BHeezIwcnrqU5xyyfTScByvQlx/u9H7k7sffeefZ9zdCKMPC3JfK0kAKWJ556E+ymtYZx1tOp0rmFFyeJdP1KpJxdu/kw249Ic/6xT+AsloVDpk/t+CV3N4i3VzeRQSpDok1A6VYEYRiMZY94pHHBz3ulUaNCVSLeV146+wadMM8FABQAUAFABQAUAKTiZvxMszWts5jVOUjqcMzEZKg9VA6csHOe7q+Mcmk0vToOCrVVnOy6BcxrNO+FEksh8NTMfrNP5IvG6dKPPCX0ReeHpv4r+COb3UkTawVkDhTiNiOTcuoFMeMcio1FW07eUocLaxtjO66iwcUd9JLdhbW7aXKhpJB1UHoo8CepPgRjzJGOTi0nT4Vl5WpzXQhTPLNO4y0krnkMlmYnzdSak5I0ijTpR5JJfQndlRbRhliX/wAXCGkReYkVfKYDoeR6014OOtK0qQk/Rk8N9DLLxW3puVuTbRSPFGiqToJUsWGc6hzwAQMeOfUkVk4NIsqUqXlZpNvr6Di4ab1XIvI4HleWKUlSrsWwdJIYE8x06dME0sksE2qWVHyDqRik11ch2VGZQKACgAoAXG++/wDcWV00KxRMulWVm1ZIYd+CPlBh6qclkvLDTKVzSU3J56ditPxavj0jtx+4/wDnJTuA71odv1y+q/Az9ytsvd2cc8gUO2oELnHkuRyySRyHjTGZ++t40K7px2WO4naQ5CJ3r2nJbWks8aqzRgNpbOCNQDdPAZPqoOi0pRrVo05PCYrZOLl58mG3HpDn/WKk4DQrQqHTJ/b8EtuXxEurq8jglSHRJq5qrAjCFh1Y+FI44RzX2lUaNB1IN5WN+3HUNKmGfCgAoAKACgAoAo3GDabRWQRTgzOEY/3QCxHrwB6CadFcy20aip3HE/8AFZ+YjqlNcPDYvDSwECdqhmcqCX1sBkjPIKwGPDOai4mZKvq9y6j4XhdWF4lB4i7nCxdHiLNBJkDV1Vhz0k94xzB68j4ZL4yyXOmX7uYuM/3L7rrLlwTGbScH9N/oWmT3KvXfXR7PFld40oBdw4AH5EdB/fenQO3Q23Rlnr8EQfDT4ztvS33b0s9jr1T2Sfy70OPa2+1jbtokuF1jqqAuR5jpBAPmNR4ZmKOn3FVZjHl8eXefWx987K5fRFONZ6KwKk+jUBqPmGaMMStp9xRXFOPL69xP0hxnncTqil3ZVUDJZiAAPEk8hQOjFyeIrLKxc8RdnIxXt9RH5qOR7QuD6qXDO+OlXUlnh+6O/Y291ldHTDOpf81sqx9AYDV6s0YIa9jXorM48uvfuJO/vo4UMkrqiDALMcDmcD6aQ56dOVSXDBZZnPep1a8uGVw6tK7KynIIZiR9Bx6qmjsbi0TVCCaw0ksdhbeEW2ba3e47d1jZlTQzcuQLahn1qcd+PNTZordZt6tWMPJrOM5wNCLeizZHdbmIpHguQ3JdRwM+k8qjM+7OumouDy9hJ8R7mOW/llikWRHCEFTkco1Uj05X6alhsavTIShbRhNYazv25OvhXtGCC9Z53VF7JgrN0DFk7+46dQpJker0qlSgo01nmturmNv/AKysP1uH+KmYM1+gufcf0Knvmdj3pDveKkqjGtMtkeBXHPHPwNKsosbL9db+jGnldTPPh9Z7JiuB2N0Z7kghNSMoHI505UDVjPeeWcd9Es9I/Ual7Ol6cOGPThp/XmM6mlARm2N4La1H5eZE7wDzY+cKMsfZQT0bWtW9XFv/ALr2INeJWzScduw85jfH2aXhZ1+aLv3fuvyWbZ+0Ip01wyLInipBHo8x81IcFSlOm+Gaw/icu8cSm1uCQCexk54/uGgktm1Vj2rvM0VOb0ffCj4sh9Mn3jVDLcxur+1y+Xci03d0kSl5HVEHVmIAHrNIV8ISm+GKyyrz8RtmglTOW7jiNyPs86XDLCOk3b58P3X5FnxO2rb3NzHJbOrJ2IBIBGCHfkQQCDjFSRL/AEqjVo0nGosPPgjn4Y/Gdv6X+6eiWw/VfZJ/LvRoKojFhQAUAFABQAUAUji5spprLWgyYW7Qj+7ghvZkH0A06L5lro9dU7jD/wAlj5iMqU15c90uIdxaKsbjtoRyCscMo8Fbw8xz5sUxw6iqvNKpV25x9GX2fai8320rLbVv7nWfspdQZVdRqDDPQZw+QWHknvpvNMqKdG406r5RxytuW39fNE1uPuv+D4nj7XtNb686dOPJAxjUfCkbyct/efqpqWMYWN8i942fC4fmR9t6fAu9C9TLt8EUXZkMryqkAcysdKhDg8wQeY6DGc92M5pzx0lvVlCMG6my6y0bQ4aXsUDTN2RCrqZFYlwBzPydJwPA+jNNU0V1PWLedRQWefLOOXeU5WIORyI6Gnlq1k0PuNtg3FhFNKfKCsHY/wBwkFj6QAT6aha5mIv6CpXMoR26PmJzfjeyS+mPMiBSezTux+eR3sfozj0yRjg1FhYxtof7Pd+HYd25O4L30bStL2UYOlTp1FiOvLIwB4+OaRywQ32qRtpKCWX27EHvNsOSxuTCzZIwyOOWoHow7wc5HpB9NOTyjrtbmNzS40vg0MfdW9/C9hJaXEjCWMplxzZlByp59TkEE+g99RtYZR3dP9BcKtTXJ55dTKFvxu+tjc9ijs40K2WAB5k8uXop8XkuLC6lc0uOSxzweW5mw1vLpYGcoCrHK4z5Iz30SeB19cu3ouolkaey+GkUKzoJ5GWaMxsCo5eUCGHnBH01G5Nmeq6vOo4vhXovP9C2393aSwnSJHZw0evLAD5TDHL0VJF5L3TryV1TcpLGHgj91NkrdXcUDMVDlgWHUYRm7/RSyeET3ld0KMqiWcfkZX4oIP1mX+Faj42UPn2r7i+5R9/t10sJY40kZw6aiWAGPKI7qfF5LbTryV1ByksYZ5cOvjK2/bP2GonsO1P2WfZ4jf4g7z+4bfKYM0hKxg93Lm5HeF5esio0sma06z/U1cP9q5v8fMQzNLPLzLSSyMBknJZmOBzPnwKl2RsEoUocuSSL5tPhTLFbNKJw8qLraMIcHAywVs5JxnHIZ81N4ynpa3CdVQccJvGc96/sqO6+8EtlOssZOOQdM8nXvB8/ge40rWSyu7WFxT4ZfJ9TH7tS6WWxlkQ5R7d2U+ZoyR9FRGNpQcLiMZbqSX3M11ObwfPC2QLsuJmOADIST3ASNk1DLcx2rJu7kl8O5Co303pkvpixJEKkiJO4D84j849/sqSMcGjsbKNtTx/k93/3QSG4u4jX6tK8nZwqdIIGWY4yQM8gBkc+fh6ElLBDqGpK2ahFZl3Edvvu0LC4EQk7QMgcErgjLMMdTnp189LF5J7C7/VU+NrHPB78MfjO39L/AHT0S2Gar7JP5d6NBVEYsKACgAoAKACgDj2ttOG3j7SdwiZAyQTzPQcgaCWlRnVlwwWWLLaW41pfa5tmToMHyoyDoyefLllO/lgjwxinqTW5fUtSr22IXUX8H0/2ULbW7tzanE8LIO5sZQ+hhy9Wc09STLihd0a6/wDOWfh0/QiwaU6RwcKd8JJybWdizquqNz1IGMqT3kdQfDPhUUo4Mxq9hGn/AO1NYT3XiQfGz4XD8yPtvToHZoXqZdvgiB4a/Gdt6W+7elnsdeqeyT+Xeh77a+DzfNv9g1EZCj6yPau8zFU5vxqbJujHu5Kw6nWnqklCH6GNRf5GcrQU9Uin8H9FkVdSmjL7u1xKNpbR262ysEz5XaYzqYsTjSfGmOPMprrSFXquo54z8P7IDfLeU38yymMRlUCYDas4ZjnOB40sVg7bG0/S03DOeeSc4OTEX5A6NE4PqKn/ACpJnHrcU7fPU14n5xj+MB8yn1tRANE9mfa/A8OEnxlH+w/2aJ7D9Z9lfah8VGZATHGz4ZD8yPvHqSBqdC9TL+XgiD4Z/Gdt6X+6elnsdeq+yT+XejQdRGLE5xu+EwfNH7Zp8DT6F6qXb4Fb4dfGVt+2fsNTp7Hdqfss+zxJ7jTcE3kaZ8lIQQPOztk+wL7KSByaHBKhKXS34Ipuwto+57iKfQH7NtWknGSOnPBxz5+qnNZRaXFHy1KVPOMl/l4vuQR7kXmCP7U9/wC5TOApVoSTz5T7f2LGpDQDw3QmLbCOeZEM6+pTIB9GB6qhe5kb2KjqHLrj4CPqY1w2tlXBTdtyO9ZF/jmKn6DUX+Rmq0eLVEvin9FkUtSmlNB8NIQuzbfHeGY/vOxqF7mK1SXFdT/7oF5xq+Gx/ML95JT4F3ofqH/LwRD8MfjO39L/AHT0stjq1X2Sfy70aCqIxYUAFABQAUAFAFJ4v/FzfOJ9ZpY7lro3tS7GUfhHt6O3uHilYKkwADE8g6k6QfDILc/HFPmi31m2lVpKcVlx7mOuWJXUqwDKRggjII8CDyIqMyibi8rczhvhbwx3s6W5BiDeTg5A5DUAfANqHqqWOxubKdSdCMqm+P8AvsS3CqFm2nCR0USM3o7Nl+siiexzavJK1kn047yW42fC4fmR9t6SBz6F6mXb4IgeGvxnbelvu3pZ7HXqnsk/l3oe+2vg83zb/YNRGQo+sj2rvMxVOb8be7lgZ935YwMk9owA7yj6wPaoqJvmZq5q+S1JSfw+6wKSpTSjv4Ye5rixQGKJpYiUkyik9SVJyM81xz8QfCopbmS1XytK4fN4fNcy2nY9t+gh/lr/ALU0rfL1fef1Z+bOt7YgSQJDg5AeML3HBGV84x6qAqSqr0Zt9jyJ3jH8YD5lPrapIGn0T2Z9r8Dw4SfGUf7D/ZonsP1n2V9qHxUZkBMcbPhkPzI+8epIGp0L1Mv5eCIPhn8Z23pf7p6Wex16r7JP5d6NB1EYsTnG74TB80ftmnwNPoXqpdvgVvh18ZW37Z+w1Onsd2p+yz7PEsnGyxIuYZvkvHo9aMT9TD2GkgcOhVE6UodKefr/APCm7q3kcV3BJKAYw41hhkaW5EkHrgHPqp0ti0vKcqlCUYb45Ghl2TbEAiCEg8wRGvP6KhMU61Vf5P6s857CzQqHit1LnSoKINR8Bkcz5hQLGpXlnDbxvzZ+bagVLOdUVVUQyYCgAc0Y9B56Aoycq0W3nmu8zTU5vRx7s2Jm3faNRlik2keJWRiB7QKie5l7qoqepKT649yE5UpqB8cJ79ZNnxqD5UTMjDw8osvq0kew1FLcx2r0nC5b6Hh+BR+NXw2P5hfvJKdAt9D9RL+XgiH4Y/Gdv6X+6ellsdWq+yT+XejQVRGLCgAoAKACgAoAp3Fa2eSwKxozt2iclUk9T3ClW5Z6TOMLlOTwsPcUlrubeyRPItvJhCAVKkOcgnIVgNQHTlz5jlUnEjST1C3jNQclz6ej69BHTXVwgMTPMgHIxszAejSf9qXluTxhSk+NJP48u89Nl7CubggQwSPnvA8n1sfJHrNDaQlW6o0l6ckv+6txx7l7nnZ8EshIa6ZDzUZCgDIQePPBPiQPCo28mXvr/wDVVFFcoJ/82LDb52jeOsk9vMzKukYgYcsk9y+JNOTSNBbfpbeLjTmsPn+5HJs2wvoJUlit7hZEOVPYse7HQrjoSKVtMkq1barBwnJYfxX5GLtzbe0Ts62ZY3M0varMohJIGSB5OPJ5e2mcslHQt7X9VNNrhWGufj0ix/AN3+qz/wAp/wDapOJGg/VUPfX1ReOG13tCGeG2aOVbYsxbXEQB5DH3xXllgO+mSwVGqQtalOVVNOXLZ/HqPzfzh1KkjTWiF4mJZo198hPXSPlL4Acx4URl1i6fqsJRVOs8Pr6H2lEtbue1kyjSQyDkcZU+gjvHmNPeGW84Uq8cSSkvqS4u9p3/AJAa4mU8iBnR68YX2030Uc3k7O19JqMX9/l0jJ3T2HebP2fc6nDSFGkiiUatDhD3/KLHT5IGOXfmmSeSivLmhdXMMLCyk3tlZ+2OsWm3Y9oXcvazW8xfSFyIWHIZxyC+c09NIvrd2tCHBCax/JHlsi12hbSrNDBcK65wexY9RgggrgjFK2mOrTta0HCck12oemyLuZ7FJJAROYixBXB1YPycePdURkK0Kca7jH9uft2iS2/+Ebx1knt5mZV0jEDDlknuXxJqRNI1lt+lt4uNOaxv+5HLs2wvoJVlit7hZEOVPYsccsdCuDyzStpklWrbVYOE5Jp/FfkeG69/cS2CyzqRORISCmk5DMF8nHgB6ajZkrunShcOFN+jy6c9C6RN7wNtK8ZXnt5mZV0jEDDlnPctPi0jUWytLdNU5rn/ALI4tnbPvoJElit7hXQ5U9ixwfQVwaVtMlq1bapBwnJNP4r8jdtdmSbT2Yq3gKTksQxTSUZXYKdJxy08iO8E+mo84ZmpVo2d23R5x5dO6xz5il29und2jESxMVHSRAWQ+fIHL0HBqRSTNJb31CuvRlz6nueezt572JRHFcSqvQKDnHmAOcegUNIdVs7eo+KcVkmdk7q7TvZVkftVwQe2mLAjByCufKPmxy84pG0tjlrXtpbwcI4fwXj0F34jbRv4hHDbq8ivEVlKw6sk8ieQOnIzypix0lRptK2nmdR4afLnj/6Kj8A3f6rP/Kf/AGqXiRpP1VD319UXzhnebQinhtnjlW1JcnXEQB5DN74ryy+O/vpksdBT6pTtZ05VYtOfLZ/FdHYc2/8Aw+ljlae1QyQsSxRRlkJ64UdV8MdPVmiMusfp2qQlBU6rw10vZ/2UrZm1bi1cmGR4n6MByz5iDyPrFPaTLWrRpV44mk0Tce7O0r4PcMkjkDkZThn8yBuvUnlgde/lTcpHK7y0tmqaaXZ0dv8A2Th2ds+/tpllit7hZEOQexY45YPIrg5BI9dK2mS1attWg4Smmn8UO7ca/uJrUPdKVl1MCCmg4B5csCo2ZO/p0qdbhpPly6clgpDjCgAoAKACgCuf9dbO/Wk9jf7UuGdvm669xh/11s79aT2N/tRhh5uuvcZ3bK3gtbpisEqyMoyQAeQzjPMUhFVtq1FZnHGTjffjZ4JBukBBwRhu71UuGSrTrlrKgz5/662d+tJ7G/2oww83XXuM7dlby2ly5SCZZHC6iBnoCATzHiR7aTBFWtK1GPFUjhEtQc4UAFABQBWW3/2cP/NL/C/9NLhnf5suvc7vyc54i7MJAM/rMcmPpWjDH+artf4/dfkm9sbetrUJ28ojD505BOdOM9AfEUhyUbarWz5NZwREnETZo/8AM59Ech/00vCzpWlXb/w+6/JJ7A3ktrzX7nk16MagVZSM5x74DPQ0mCC4tKtvjyixkl6DmCgAoAKACgAoAKACgAoA+Qg8BQLln1QIFABQAUAFAHyUGc4GaBcs+qBAoAKACgAoAKACgAoAQu+u4jWEaS9sJVZtHvNJBwSPlHIwDUkZZNhY6mrqbhw4aWd8lPp5aDx4cbnG0/L9tr7aJfJ0adOcN11HPh0FQt5MjqV/+o/8+HHC30/LqKNv3uI1mhuO2EitJgjRpI1ZI+Uc+HdT4y6C30/UlXl5Lhxhdedij08tx0cM9zTbaLzttfbW48jRjT2mh/fajnGMdBUTlkyuqX/ls0eHHDLfPVldQwqaUoUAFABQAmuJG5UNpF7ojeQs82NLY0gMHblgZ5YA60+LexqNL1CpXn5KSWEvnywhdGnvYvDRW8268V/FGkrOug6gUxnmuCOYPL/aok8GHtbydrNyik89YhNvWSwXM0KklY5GQE9SFJHPHfUq2Nlb1HUpRm+lJjB4G+/uv2Y/remT3KXXtofPwG1TDNhQAUAFABQAUAFABQAUAFABQAUAFABQAUAFABQAUAFABQAUAFABQAUAL3jZ8Ci+fH3clOhuXWhevl/HxQl6lNUac2D8Gg+aj+wKgMBX9bLtfeVTjF8X/wDqp9TU6O5Y6L7T8mI6pTXGlN0vgNp/h4vu1qAwd37RU/k+8W2++8+0fd01tbO+lCoCxJluaKc5ALdT3U9JdJe2Nna/p41aqWX1vlv9CvXNptgKZH93YHMktJyHjjOQKX0TtjUsG+FcH0R5bH37voGBE7SL3pKdYPmyfKHqIpXFD62mW1Vftw+tcv6HhuxtxLy3SdBjPJl71YdV/wAwfAio2sGSuraVvVdOX/1FW40/AU+fX7ElLDcsdD9of8X3oSZqR7GrNTw+9HoH1VCeePczjvl8PuvnpPtGpo7G5sfZofxXcXfgb7+6/Zj+t6ZPcqde2h8/Ak+KO8l3bzQw2rldaajpUMxOojAyD9HOkil0nPpVpQqwlOqtn18ilNa7akGsi+I68zIPYuR9Ap3olrx6fDl6H27yPs967+3flczAqcFZCWAIPMFXzil4UyedjbVY/sXauX3Q4twd7hfxNqAWaPAkUdDnOGGe44PLux6KjawZfULF2s1jnF7fgq2/lxtaK4maB5haqA4ZQulRoGrnjPI6qVY6Sw0+FlOnFVEuPbp6+RQ5N7789bub1OR9VP4UXKsLZf4L6Etc8R71oI4Uk0FRh5ORkfme8jyeWOnPlnPOk4Ec0dJt1Uc5LPUuhf8AfT4ECm8V4G1C6uM+Pav/AJnnTuFHY7Sg1jgX0RcbLivcJblHjWScHCyHkMY6so6sD4YBz5ubeAq6miU5VcxeI9X4/wC/qq3+9l7MdT3UvoViq+xcCl4UWNOxt6axGC+fPvO/d3fy8tnBaV5o8+UkjFsjzMeanw7vMaHFENzplCtHkuF9a5D6srpZY0kQ5R1DqfMwyPoqIx84OEnGW65HvQMCgAoAKACgAoAKACgAoAKACgAoAXvGz4FF8+Pu5KdDcutC9fL+PihL1KaonIrbaWkaUvNOBpwsuMY5Yxyxim+icbnaZ5uGfkeG0oL0JmdbkJkf2okC57vfcs9aFjoH0pW7l/5uOfhjP2IqnHSaU3S+A2n+Hi+7WoDB3ftFT+T7zo2hfwWymSV44gTzJwNRx7WOPSaBlOlUrPhgmyp3nFWwQ4UTSedUAH/eyn6KdwssoaLcy3wu1/jIl9oSq8sjINKM7Mo8AWJA5eAqRbGqpRcYJS3SQ1uB8h7G4XuDqR6SpB+oVHPczmvJeUg/gd3Gn4Cnz6/YkohuRaH7Q/4vvQkzUj2NWanh96PQPqqE88e5nHfL4fdfPSfaNTR2NzY+zQ/iu4u/A3391+zH9b0ye5U69tD5+A07mSOMGWQogA5u2Bgedj3ZphnoqUvRjz+BUtocTrCM4VpJSP0acva5UH1U5RZY09HuZ7pLtf4yKTfLa0d1dyTxKyq+nk2M5CgE8iR3VJFYRpbGhOhRVOby1nvLFwYkIvnHcYWyPQ6Y/wDvnpszh1xJ26f+y7mNTfP4BdfMyfYNRoz1l7RD+S7zN1Tm6Hzwu2bElhFIsaiSQMXfHlHDsBz64wOnSoZbmO1WtOVxKLfJbL5C74uWqR7QOhQuuNXbHexLAn14FPgXejTlK25vZtHHw1sY5toRJKiumHOlhkZCkjI6H0Glm+RLqlSdO2coPD5De3+sY32fcBkXyIyy8velRkEeH+2ajRmdPqSjcwae7x9TPFTG3NEcPWzs62/Y+omoGYjUfaZ9pYqDiCgAoAKACgAoAKACgAoAKACgAoAXvGz4FF8+Pu5KdDcutC9fL+PihL1Kao05sH4NB81H9gVAYCv62Xa+8qnGL4v/APVT6mp0dyx0X2n5MR1SmuNF7EvFh2XBK3vY7SNz6FhBxUBh69N1LuUF0za+4hNubYlu5mmmYlj0Hco7lUdwH/yedTJYNjb28KEFCC/v4sYu4nDiCWBLi61P2g1LGCVUKehJHMkjnyI60xyZR3+rVIVHTpcsdItttQqlxMijCrK6qPAByAPZT47F9Qk5Uoye7S7hocDv7O5/aT6mpk9zP69++HYyQ40/AU+fX7ElJDch0P2h/wAX3oSZqR7GrNTw+9HoH1VCeePczjvl8PuvnpPtGpo7G5sfZofxXcXfgb7+6/Zj+t6ZPcqde2h8/Aq/EDeWS7uXGo9jGxWNe7yTjX5yevmBxTorpO/TrONCknj0mub8CV4cbjpeq087MIlbQqryLEAE5PcoyOnMnPMY5pKRz6nqUrdqnT33z1f2Q3EHZkVtfSRQrojVUwMk9UBPMknrSxeUdWm1p1rdTm8vn3kvwa+Hn5l/tJSTObW/Zl2rxGtvn8AuvmZPsGo0Z2y9oh/Jd5m6pzdGhOGvxbbfst941QvcxWp+1T/7oQtuMvw9fmU+09PgXuiezv8Ak+5HLwm+Mo/2ZPsGiexJrHsr7V3je32+L7r5l/smozM2PtEO1GcKnN0aH4d/F1t+x/qNQPcxGo+1T7Sx0HEFABQAUAFABQAUAFABQAUAFABQAmuJ+98dyptVjdWhnOWOMHQHQ4xz6nNSRT3NRpVhOi/LNrEo9+GLqnl4OvcDfpbnsbUxMsix4LZBU9mvXxGcdO6onHBk9R02VHiq8WVn58yB4n74RzJJZiNw8cvNjjSdGQfP30sU9zs0qwnCUa7aw13iyqQ0A1N3N7lvLVdmdkyytA0KvkafIhOknvGdIqJxwZy5sXb1ndZ5KSeOnmxWyRlSVYEMCQQeRBHUEdxqU0Saayi9bv8AE6a2t1gMKSaBpRixGAOgIA8rHTkRyx6aY4FRc6PTrVXUUsZ3RSby4MkjyNjU7FjjpliScebNPSwWsIKEVFdCwXbhnvdBYrMs4fyypUqM+9BBB5+cUySKnVLGrcuLp45ZJbixvPBNF7lTX2scqs2V5YCN35/vCkgjn0ezqQn5V7NPvX4FbUjNCPmw4h2j27zYlCxdmrjTzBkyBjnz5qah4WY6ppdeNRQ5Zecc+oS+8V4s11PKmdEkjsueRwzEipVsaq2punRjCW6SRY+Ge9EFi8xnD4kVcFRnmpPXn5/opslk4dUs6lzGPk+jP3K9vLs9oLqaJgRh2xnvUnKt6xg06Ox22lVVaMZLq+5N7mb9y2CNGI1ljZtQBYqQxAB54PLkOWKSUcnJfaZC6kp5w9iE3j2095cPO6qrNgYXOAFAA69+BSpYOu1t429NU4vOCT4e7eis7vtZg2goyeSMkEkEHGenL6aSSyc+pW07ijwQ3zkYe9m/do1m6DtNVxA5j8nxLoM8+XlKaYkyks9NrqspcvRks8+x+IlqlNWOjhZvPC9vHaYcSxI7Ny8kgOTkHP8AeHL01FJYZldWs6karrdDa7v6F/xE27FeXQlh1aOzVfKGDkFifrFPgi60y2nb0eCe+c9xzbjbZjtLyOaUMUAYHTzI1KQDjv54oksofqFvKvQcI78hp7872W4sdJ15u4GMXk+KjGefLqKjSyZ6wsqruM8vQksiNqY1w6+GG9MEkMNmA4mRGzkeTgEnOc+BHdUUlgyeq2VSFSVZ/tbL/TSnCgAoAKACgAoAKACgAoAKACgAoAqt3w8sJJHkeJizsXY9o45scnlnlzpcssYapcwioqXJctkeP4tNnfoW/mP/AFUcTHed7r3vsju2LuVZ2solhjZXAIBLseR68icUZIa+oV60OCbyuxHjf8P7CaR5ZImLuxZj2jjmevIHlRlj6ep3NOKhGXJfBHP+LTZ36Fv5j/1UcTH+d7r3vsjs2RuNZW0qzRRssi50kux6gg8icdCaMsirajcVoOE3yfwR87x7i2d4xd1ZJD1eM4Jx4ggqfTjNCbQttqVe3XDF5XUyLseFVijZczS/3WYAf9gB+ml4mdFTWriSwsLsX5yTu09z7KdESS3TEYwmjKFR4ZUjlnJwfE0mTjpX1xSbcZb75595Gfiz2d+hb+Y/9VGWdHne6977I6NobgWM0jSSRMXY5Y9ow7sdAaMsjp6nc04qEXyXwRRrxt245DGS7YOCyGVlHrB5+kZpfSO+NzqMlnwRc9l7nbNe2YQrrgn0MSsjENoJ0885GCTke3pSZZw1NQuvKKUnzjnoXSfP4tNnfoW/mP8A1UcTH+d7r3vsg/Fns79C38x/6qMsPO91732RLbw7rW14AJ48sowrqcMPNnvHmORQng5ra8rW7/8AN/LoK1Dwlsg2TJOw/NLKAfThAfZil4md8tcuGsJJfJ/ksbbo2Rg9z+507LOcc85xjVqzq1Y5ZznFJk4f11x5TynG8/8AdGxF/i02d+hb+Y/9VHEzo873XvfZHvccPrBxGrRMRGuhPyj8l1M2OvPymajLGR1S5i21Ld5fJdSXgeH4tNnfoW/mP/VRxMf53uve+yO/Yu5lnayGSGNlYqUJLseRxnkT5hQ3khr39evHhm8rfZHB+LPZ36Fv5j/1UZZN53uve+yD8Wmzv0LfzH/qo4mHne6977I79o7l2c6QpJGxWFdEY1sMLy5cjz6DrSJ4IaWoV6cpSi+cnl8kcH4tNnfoW/mP/VS8TJvO91732R37E3Ms7WXtYI2V8Fcl2PI9eROKMkNfUK9ePBN5XYiw0hxHBtrbEFrGZbiQRoDjJ6k+AA5sevIeBoH06cqj4YrJC7E4g2F1KIo5iJG5KHUrq8wJ5Z82cmlwyapaVaa4muRaaQ5goAKACgAoAKACgAoAKAMv7w7pXlkqtcRaFY6QwZWGcZx5JODjPXwqZSyaalc06rxFkHmlJxz8IN1rq2kkmmQLHLCNB1Kc5IYcgcjl41FJ5KW/uIVEoxezFpvBuleWSq1xFoVjgMGVhnGceSTg48aepZLOjc06rxFkIoJIA6nlTifI+eEe7F1ZLcC5QJrMenDK2dIfPvScdRUUnkob6vCq48HRkYVNOAKACgAoAjt47aSW0uI4jiR4nVOePKZCBz7uffQSUpKM03tkyvPCyMVdSrKcMrDBB8CDzBqbKNQmmsof/BvZ80Oz/wAsGXXIzxq3IhCFA5Hpkhj6899RS3KC/nGVX0eovVIcQUAFABQAUAFABQAUAFABQAUAFABQAUAFACq48WEzx28qgmKMuJMfJLadLHzciMnpy8adF8y00ycVKSe7FLsPZ8088ccAJlLDSR8nn74kdAOue6ntrBa1ZxhBuWxqTa+0Ut4JJ5M6I1LnHU4HQec9KiMxCDnJRXSKW841yHPZWiL4F5C30BRj20/gLWOlrpl9ho7sbQa4tIJ3Ch5I1dguQMkd2STj10wrK0FCbiuhkpQRhQAUAFABQAUALfjv8Bi/xC/dyU+G5Y6Z619nihFVIXhq3d74Lb/Mx/YFQGVqfvfayjcd/gMP+IX7qWnR3O7TPWvs8UJC29+v7Q+upWXUtmO/iBxEuNn3XYJDEylFdWYtnmSD0PiDUSWSktbONaHE2VJ+Mt93RWo/cc//ANKdwHZ5spdb+34JhOMuLVCYVe6JbUBlY1APknmSSSMcgfHmOlJwEPm3M3z9H7lfbi7tHVn8gB+b2Zx9rP00vAT+baOOkYvDziEu0CYpEEdwq6sA+S4HUrnmCPzSTy55PPDZRwV91Zuj6S5o5eIu/wBPs6dI0hjdHj1hmLZzqII5HuwPbSJZHWlpGtFtvBRrji1dM2r3NZ6h0YxsWHr7Sn8B3LTqaWOJ/wDfIs0fFC4GzVumhiMnukwEDUFwItYbqSD3daa44eDmdhHy3Anyxn74Ir8dNx+qxfxNS8BJ5rj7x0bO4wzySxxm2iAd1TOpuWpgM/TSOOBs9NjGLlxbFp4j78ybOeFUiSTtFYnUSMaSPD00iWTmtLVV08vGCnfjpuP1WL+JqdwHX5rj7xdd1+IEU1jJd3OmERyFGAJOfJUrgdSTnp5jTcHHWtJQqqnHnkpW2uMs7MRawoidxkyznwOAQq+jyvTTlA7aemRS9N/Qj7Ti/fqwLrBIveChHLzFW5ew0vASS02k9sjU3J32g2ih0ApMoy8THJA/OB+UueWeWOWQMjLGsFXcWs6L57dZQdscXbqGaWEW8GY5HjydZ94xH5w8Kco5O6np0JRUuJ8yNPGS/wD0Vr/A/wD7tLwEvmyl1v7fgmd5uMJBCWcaE4GuR8kZxzCqCM4PLUeuOnfSKBDR03POo/kT/DnfWS5tbia8aNVgbm4GBpK55jnk+jrmmtYZz3dsqdRRh0lV2/xkmLkWkSLGOjygsx8+AQF9BzTlA6qWmxx6b5/Aj7DjDfKw7RIZV7xpKn1EHA9YNHASS02k1ybRct1eJT3177nSFUjZWKsxOryUzggHHX6KRxwcdey8lT4m+ZWLnjJdjK+5oARkENrPMciPfClUTpjptPfiZxWfFq6Rhpt7NVJGoJGykjv56+vn50vASS06DX7mWHivvvJE89gIkKPGvl5Ooahnp0psVk5rK1UkqmdmJypS5GJsXizNbW8UC28TCJAgJZsnA61G4lbU0+M5OXFuWLeninPbTBY4ImjeKOWNmLZKyID3Hx1D1UiWTnoWEakct88tFffjLf8AdFaj9x//AHKdwHT5spdb+34GvuVt17yxjuZFVXYPkLnTlHZeWSSM48ajfIqrikqdVwQsxxquP1WH+Jqco5RY+bI+8fv46bj9Vi/ial4A81x94tuwuKFtJAjzsscpzqQEkDDEDr4jB9dJws5aljUjJqPNHLx3+Axf4hfu5KWG4/TPWvs8UIqpC8NW7vfBbf5mP7AqAytT977WUbjv8Bh/xC/dS06O53aZ619nihIW3v1/aH11Ky6lszVO24FMEpKqSI35kA/JNQGXg3xIyiKnNUNrhZuHaXNt7puFaQlmVU1FVGk9fJILE+c481Ryk8lTe3dSE+CHIg+Lm7EFlPCbddCSqxKZJAKkZIJJODkcvNSxZPYV51Yvj6CF4czFNp2hHXtAvqYFT9BNLLYmvFmjI0ncwKwOpVOAeoB+uojOJtGSBU62NYPPgbErWEoZQf8AxDdRn/8AFHUc9yk1J4qrs8WLnihsP3LtCQKMRy/lU8PLJ1D1Pq5eGKdB8iwsqvlKSzuuRO8DbuIXUsTqpaRAY2IGQYySVGfEHP7lJMg1KMuBSXR4l84v7SWHZ7jA1ykRKSASA3N/R5AYekimR3OCxg51V1LmLDhJu+t1ehpFDRQrrYEZBY8kU+vLfu0+bLO/rOnTwt2e3GHbHaXht0wsUGBpUYBcgFm5d4yF82D40QXSJp9Lhp8b3fccnCnd+O8vgJV1RRIZGU9GIICqfNk5x36cUs2Ovqzp0/R3fIYnF/dy39wNOkUaSQlMMihSVZwhU4HMeVnzY9NMi+ZX2FaflVFvkxPbsbYa0uop1J8hhqA71PJ19a5+ipJLKLevSVSm4sdfGKFPwZIwVcl4zkAZ5uO+oo7lNYN+WS7TP9TF+OjdnhDbmJJLmV5GdQ2lPJUahnGcFm9PL0VE5Mpa2oz4moLB4cTN3odn7NKWoZUmnTtcsWzpRyOvTygvsFEebHWdWVatme6XIU2z5EWWNpVLxh1LqOrKGBZfWMipHsW003FqO5o2y/Bm0bcxxCF49ONCqFePlgeTgMhHcfZUXMzsvLUZ5eUxUcKbYxbYEbe+QTIfSoIP1U6T5FpfS4rfK+BcuOkCrZREKoJuBkgAH+zkpI7nJprflX2fgSC9alLs0txFgX8HXbaV1dkeeBnu76hRmrVvyse0zRUxpTSvD61jOzbUlFJ7IcyoqFmbuZPy0u07t7LZPcVydC5FvLjkOWI2xjwpCOi35SPajLlTmoNF8IfiqD0y/fPUMtzPX3r5fLuKBx1iVbqAKoA7HuGPlt4U+B3aY24S7SrcO7dJNpWqOoZS/MEZBwrEcu/mBSy2Oq7bVGTRpP3FH+jT+Ef7VEZzifWL/jqpNhEfC4XP8uSnQ3LDTH/6vs8UImpS8NV7tODZ2xHQwxkeuNagMtVWJyXxZSOPHwGH/EL91JTo7nbpnrX2eKElZIWkQDqWUD1kVI9i6m8RbNV7Y/sJvm3+yahMtD9yMmip0as0HwX+LE+ck+1UMtzP6h69/IqnH7+0tP2ZPrSnQ3OrS9pfIo+4HxjafPL9dOlsd136mXYabk6H0VEZpGRBUy2NaPbgT8Al/wAQ33UVMnuUep+tXZ4s+uNmw+2s1nUeXbtk/sPgN7DpPmANJF4YmnVeGpwvp7xL7v7Ua1uYZ16xuGIHePlL61yPXUjWUXNWmqkHHrLtxq26s9zFFG2Y4ow2R0LSgN9jQfWabBHFp1Lhg5Pd+Be+DexewsBIww9we0PjpHJB6MZb9+myeWcN/V46uFsuQmN9M/hC71de3l9ms4+jFSR2Li2x5KOOpHvudsO7u3dbR9DKoLflCmQT5uvOkk0NuKtOml5RZLPPw32w6lXlDKeoadiDjn0PLrTeJdRyq9tk8pfY5Dwj2j4Q/wAz/wCKXjH+caPxGFxXjK7HKt1BhB9IYZpi3OCxebjPaICpmX5rHY3weH5tPsioDKT/AHM4N8rO2mtJIrqRIo3wA7MF0t1UgsQM5HTv5ilRJQlOM1KCyzPu3N0bi3BkAE1vz0zwnXGQD1JXOnwOe/PWpFIv6VzCfJ8n1Pcg7edkYOjMrDmGUkEegjmKduTtKSwxr8NeI0jzJbXhD6yFjmIGoMeisflA8gD1zjOc8o5RwVV5ZRUXOn80TPHj4DD/AIhfupKSO5DpnrX2eKEYvWpS8NM8RPi27+aP+VQozNr66PaZlqY0xpvh38W2nzQqBmZuvXS7Tt3r+A3XzEv3bUDKPrI9q7zK9TmpNF8IfiqD0yffPUMtzO33r5fLuKFx5+FwfM/62p8Dv0z9ku0rPDL40tf2z9hqWex03vqJGlaiM4VviHsRruwmiQZkADxjxZDnHpIyvrpU8M6LWqqdVSexmdlIOCMEciDUxpE8jb3G4pww20dvdI4MShEdACCq8lBGQQQMDv6d1RuBU3NhKU3KHSVviXvyNoNGkSssEZJGrGpmPLJAJwAOnPvPqWMcHTZ2jo5ct2cnDDYLXV/FyPZwsJZD3DScqPSzADHhq8KWT5D72qqdJ9b5D63k2nBDDIss0UbPG+gO6qW8nuBIz1HTxqNFFSpylJcKbMsCpjUD34MbVg9xJB20Ym7STEZYBz8rIUnJGOeR4HwqKS5lFqFOflXLHLlzKvxx2jDLLbdlLHJoEgfQ6tpOV5HB5HkevhSwOrTYSipcSxsUrcu5SO/tnkYKiyqWY9AM9Se4eeny2Oy5i5UpJdRo+beC0EYc3VuEbIVjKmliOoBzgkcs4qLBnlRqZxwvPYZWFTLY1A6uCG1YEtXheaNZWuCVRnAZsxxgYBOWyQRy8KjnuU2pU5Oaklyx4sZt7arLG8bjKOpRh4hhg/RTCsjJxeUZV21s1raeWB/fRuVJ8cHkfQRg+upk8o1FOoqkFJdJ6bB2a13cwwAnMjKufBR1P7qgn1UN4QlWapwcuo1RbwqiqijCqAqgdwAwB7KhMw3l5YhuM2wWhvTOAeyuMHPcHAAZfScBvPk+FSQfQXmn1lKnwdKIDcTeU2F2s2kshBSRR1KsQTjPLIIB8+Mcs5p0lk6Lmh5anw/Qd44k7M0a/dQ9Gh9Xo06c1FhlJ+ir5xwkbsbilbXF6tuqMsbjSkrkDU+fJXT3A8wCTkkgYFK4skqWE4U+N79XwPPjHtSA2EsImiMwePMetdY8oH3udXTn06URXMWwpz8qpYeOfPoELUpfGo91drwTwRCGaOQrEmpVYFl8ke+UHKnOevhUBl61OcJPiWOZWuNvxd/6yfU1OjudOneu+RW+D++dvBC1rcyCPyy8btyUhgMqT0UggnnyOaWS6Tpv7acpccFnrPHi42y2iV7Z4WuS/PsCpBXB1F9Hk+HM8/VmiGRbDy6liWeH4+Avd2rd5Lu3SMHWZUxju8oc/QOvqp8tiwrtKnJvqY1+OG04JLWOJJonkS4GtFdSy4jkByoORg4HOo4rmVenU5Ko5NPGPwJcGpS5NM7euIr2wuktpY5iYmA7Nw3lFSVBweRJHQ1CZqmpUqsXNY5mZamNKOfhzxEs4bJILmQxPFlQdLMGXJII0g8wDjB8KicXkpruyqSqOUFlMu7bQjv7CZrYllkjljUkEZOll6Hn1ppw8DpVUpdDRmKpzTja4bcQ7S1sxb3GtGjZipClgwZi3d0IJI58unPwjlF5Km8s6k6nHDnkqHEfetNoXCyRoyIiaF1Hym5k5IHJevTJ/wAg6KwddpbujDDfNnnwy+NLX9s/Yaiewt76iRpWojOBQBS97eG1pesZRqhmPV0xhj4sp5E+cEE9+aVNo7KF7UpLG6KNccFrkHyLmFh4sGU+wBvrp3Gdq1OHTFnbsvgqcg3F0Md6xLz/AIm6fwmjjGT1P3Y/UZ2wdhwWcQit4wi9T3lj4knmT/8AelMyVtWrOpLikyvcQNxfwk0J7fsuyDD+z1Z1Ff7y4xj6aVPB0Wt15DPLOSpfiSP68P5H/LTuM6vOn+n3/omN0uFhsruK591dp2eryey051Iy9dZx1z07qRyyRV7/AMrTcOHGfj/RG3vBkySO/u0DWzNjsemok4/tKVTwSR1Philw/f8Ao8fxJH9eH8j/AJaOMXzp/p9/6JW84VF7SC291gdi8j6+y992mOWO05Yx4mkUueSKN/ipKfDvjp6vkRX4kj+vD+R/y0vGS+dP9Pv/AEd+weEZtrmGf3YG7J1fT2OM6TnGe0OPZSOWRlXUfKQceHf4/wBDRppWC/334Zrf3PuhZ+xYqFcdnq1FeQbOteenA/dFOUsHfbXzow4Ws/M+txuGq2FwZ2n7ZtBVR2enSWIy3vmycZHrNDlkS5vXWjw4x8y/U04Ti2vsuG5iaGdA8bdQfoIPUEeIoHwnKEuKL5ir2vwWbUTbXI09yyg5H7y9f4RT1Ms6ep+/H6HFa8F7on8pcQKPFQzH2EL9dLxkktTh0RZfN1OHFpZMJMGaYdHkxhT4qo5D0nJHjTG2zgr3tSqsbIh96+FZvLuW5919n2hU6ey1Y0oq9e0GemelKpYJqF/5KmocOcfH+iJ/Ekf14fyP+Wl4yXzp/p9/6LZuBuJ+DXlbt+17QKMdnpxpJP5zZ601vJy3V35dLljBKb8btfhC27Dtey8tX1adXvc8sah4+NCeCK3reRnxYyUjaPBiMxp2NwVlVQHLLlHP5wGcp7SKVTZ2w1OSb4lyIWLgxeavKntwviC5PsKj66dxkz1OnjkmMLcnh/b7PPaAmWcjHaMMYB6hV+TnxyT56Y3k4Li7nW5bLqK5tzhCbi4mn92Be1kZ9PY5xqJOM9oM+ynKWDopajwQUeHb4/0cP4kj+vD+R/y0cY/zp/p9/wCi6bgbm/g1JV7bte0ZTnRpxpBH5zZ601vJx3Vz5dp4xgru9nCOOeVpbWUQlyWaNhlMnqQRzUZ7sHryx0pVLB0UNRcI8M1kr0HBe6J8u4gUeK62PsKr9dO4zoepw6Isam5274sbVLcSdppLHVp051HPTJx7aYyrr1fKzc8YKdvhwnS4laa2kETuSzIwyhY9SCOa5PMjB9VKpYOu31BwjwzWSAsOC9wW/LXMSr/+sMx/7goH007jOiWpxx6MX8yE4pbuQWMsEMAODFqZmOWY6yMnu6DuAFEXkmsq06qlKXWcPC9c7Utf2mPsjc0s9h976iX/AHSaUqIzoUAFABQAUAFABQAUAFABQAUAFABQAUAFABQAUAFABQAUAFABQAUAFABQAUAFABQAUAFABQAUAFABQAUAUve3iHFs+6WCWF2Vo1k1oRnmzDGlsD5PXPfSpNnZQs5VocUX0nE/F/Z4XUFnJ/N0DPtLafppeFj/ADdWzjkKLfbeZtoXJmK6FChEXOcKCTzPeSST6/NT4rBbW1BUYcJdOCG7jtM166kRoCkRPymbkxHmVcj0t5jTZs49SrLh8mt+kdVMKYKACgAoAKACgAoAKACgAoAKACgAoAKACgAoAKACgAoAKACgAoAKACgAoAKACgAoAKACgAoAKACgAoAKAKBxL3OguSLl2lEioEAUrpwCSORUnOWPfTk8HdaXM6a4FjAibuALIVGcA451Iti8jLMcjb3C4dWUsazSiSQ8vIZho9igE+jOKjcmVNze1U+FchrQQqihEUKqgBVUYAA6AAcgKaVjbbyz0oE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5620" name="Picture 20" descr="https://www3.shu.ac.uk/hwb/placements/images/shuLogo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1835696" y="5013177"/>
            <a:ext cx="883052" cy="473728"/>
          </a:xfrm>
          <a:prstGeom prst="rect">
            <a:avLst/>
          </a:prstGeom>
          <a:noFill/>
        </p:spPr>
      </p:pic>
      <p:pic>
        <p:nvPicPr>
          <p:cNvPr id="25622" name="Picture 22" descr="http://rankings.r.ftdata.co.uk/lib/img/logos/entity/henley-management-college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2339752" y="4437112"/>
            <a:ext cx="956250" cy="420638"/>
          </a:xfrm>
          <a:prstGeom prst="rect">
            <a:avLst/>
          </a:prstGeom>
          <a:noFill/>
        </p:spPr>
      </p:pic>
      <p:pic>
        <p:nvPicPr>
          <p:cNvPr id="25624" name="Picture 24" descr="http://www.endeavor.org/blog/wp-content/uploads/2011/04/World-Economic-Forum.jp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1043610" y="4149081"/>
            <a:ext cx="1086913" cy="72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636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0" descr="http://www.familyprivatecareinc.com/blog/wp-content/uploads/2012/05/question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5301208"/>
            <a:ext cx="540060" cy="7200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questions you may have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337022"/>
            <a:ext cx="7283152" cy="454025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>
                <a:solidFill>
                  <a:schemeClr val="accent4"/>
                </a:solidFill>
              </a:rPr>
              <a:t>What resources do I need to set up and run the project?</a:t>
            </a:r>
          </a:p>
          <a:p>
            <a:pPr>
              <a:buNone/>
            </a:pPr>
            <a:endParaRPr lang="en-GB" sz="12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en-GB" sz="2800" dirty="0" smtClean="0">
                <a:solidFill>
                  <a:schemeClr val="accent4"/>
                </a:solidFill>
              </a:rPr>
              <a:t>Will the student be successful?</a:t>
            </a:r>
          </a:p>
          <a:p>
            <a:pPr>
              <a:buNone/>
            </a:pPr>
            <a:endParaRPr lang="en-GB" sz="12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en-GB" sz="12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en-GB" sz="2800" dirty="0" smtClean="0">
                <a:solidFill>
                  <a:schemeClr val="accent4"/>
                </a:solidFill>
              </a:rPr>
              <a:t>How much admin is there for me?</a:t>
            </a:r>
          </a:p>
          <a:p>
            <a:pPr>
              <a:buNone/>
            </a:pPr>
            <a:endParaRPr lang="en-GB" sz="12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en-GB" sz="2800" dirty="0" smtClean="0">
                <a:solidFill>
                  <a:schemeClr val="accent4"/>
                </a:solidFill>
              </a:rPr>
              <a:t>Can I get help defining the project?</a:t>
            </a:r>
          </a:p>
          <a:p>
            <a:pPr>
              <a:buNone/>
            </a:pPr>
            <a:endParaRPr lang="en-GB" sz="12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en-GB" sz="12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en-GB" sz="2800" dirty="0" smtClean="0">
                <a:solidFill>
                  <a:schemeClr val="accent4"/>
                </a:solidFill>
              </a:rPr>
              <a:t>Can I partner with another company?</a:t>
            </a:r>
          </a:p>
          <a:p>
            <a:pPr>
              <a:buNone/>
            </a:pPr>
            <a:endParaRPr lang="en-GB" sz="28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en-GB" sz="28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en-GB" sz="28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en-GB" sz="2800" dirty="0">
              <a:solidFill>
                <a:schemeClr val="accent4"/>
              </a:solidFill>
            </a:endParaRPr>
          </a:p>
        </p:txBody>
      </p:sp>
      <p:pic>
        <p:nvPicPr>
          <p:cNvPr id="5130" name="Picture 10" descr="http://www.familyprivatecareinc.com/blog/wp-content/uploads/2012/05/question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63588" y="1268762"/>
            <a:ext cx="540060" cy="720080"/>
          </a:xfrm>
          <a:prstGeom prst="rect">
            <a:avLst/>
          </a:prstGeom>
          <a:noFill/>
        </p:spPr>
      </p:pic>
      <p:pic>
        <p:nvPicPr>
          <p:cNvPr id="13" name="Picture 10" descr="http://www.familyprivatecareinc.com/blog/wp-content/uploads/2012/05/question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2420889"/>
            <a:ext cx="540060" cy="720080"/>
          </a:xfrm>
          <a:prstGeom prst="rect">
            <a:avLst/>
          </a:prstGeom>
          <a:noFill/>
        </p:spPr>
      </p:pic>
      <p:pic>
        <p:nvPicPr>
          <p:cNvPr id="14" name="Picture 10" descr="http://www.familyprivatecareinc.com/blog/wp-content/uploads/2012/05/question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3429002"/>
            <a:ext cx="540060" cy="720080"/>
          </a:xfrm>
          <a:prstGeom prst="rect">
            <a:avLst/>
          </a:prstGeom>
          <a:noFill/>
        </p:spPr>
      </p:pic>
      <p:pic>
        <p:nvPicPr>
          <p:cNvPr id="15" name="Picture 10" descr="http://www.familyprivatecareinc.com/blog/wp-content/uploads/2012/05/question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4437112"/>
            <a:ext cx="540060" cy="72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212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64769" cy="850106"/>
          </a:xfrm>
        </p:spPr>
        <p:txBody>
          <a:bodyPr/>
          <a:lstStyle/>
          <a:p>
            <a:r>
              <a:rPr lang="en-GB" sz="3600" dirty="0" smtClean="0"/>
              <a:t>Interested…? Next steps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8" y="1268760"/>
            <a:ext cx="8264525" cy="3773016"/>
          </a:xfrm>
        </p:spPr>
        <p:txBody>
          <a:bodyPr/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GB" sz="2400" dirty="0" smtClean="0"/>
              <a:t>Contact the Corporate Relationships Team at WBS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GB" sz="2400" dirty="0" smtClean="0"/>
              <a:t>Complete Consultancy Project Brief &amp; return to your team contact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GB" sz="2400" dirty="0" smtClean="0"/>
              <a:t>Share information with your colleagues!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4652010"/>
            <a:ext cx="1866265" cy="151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8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ctrTitle"/>
          </p:nvPr>
        </p:nvSpPr>
        <p:spPr>
          <a:xfrm>
            <a:off x="1043608" y="1412777"/>
            <a:ext cx="6591000" cy="1008112"/>
          </a:xfrm>
        </p:spPr>
        <p:txBody>
          <a:bodyPr>
            <a:noAutofit/>
          </a:bodyPr>
          <a:lstStyle/>
          <a:p>
            <a:pPr algn="ctr"/>
            <a:r>
              <a:rPr lang="en-GB" sz="6000" dirty="0" smtClean="0"/>
              <a:t>Questions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869160"/>
            <a:ext cx="1498254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4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Warwick Business School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The-Dean_Vision_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7483"/>
            <a:ext cx="9144000" cy="620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7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WBS_Logo_Pastiche_WBS_Different_research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7483"/>
            <a:ext cx="9144000" cy="620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6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WBS_Logo_Pastiche_WBS_Different_teaching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7483"/>
            <a:ext cx="9144000" cy="620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3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WBS_Logo_Pastiche_WBS_Different_bright-students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7483"/>
            <a:ext cx="9144000" cy="620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45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WBS_Logo_Pastiche_WBS_Different_graduates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7483"/>
            <a:ext cx="9144000" cy="620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7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WBS_Logo_Pastiche_WBS_Different_breaking-new-ground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7483"/>
            <a:ext cx="9144000" cy="620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2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he Warwick MBA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Why The Warwick MBA by Distance Learning?&amp;quot;&quot;/&gt;&lt;property id=&quot;20307&quot; value=&quot;301&quot;/&gt;&lt;/object&gt;&lt;object type=&quot;3&quot; unique_id=&quot;10006&quot;&gt;&lt;property id=&quot;20148&quot; value=&quot;5&quot;/&gt;&lt;property id=&quot;20300&quot; value=&quot;Slide 3 - &amp;quot;Key Facts&amp;quot;&quot;/&gt;&lt;property id=&quot;20307&quot; value=&quot;304&quot;/&gt;&lt;/object&gt;&lt;object type=&quot;3&quot; unique_id=&quot;10007&quot;&gt;&lt;property id=&quot;20148&quot; value=&quot;5&quot;/&gt;&lt;property id=&quot;20300&quot; value=&quot;Slide 4 - &amp;quot;Structure&amp;quot;&quot;/&gt;&lt;property id=&quot;20307&quot; value=&quot;308&quot;/&gt;&lt;/object&gt;&lt;object type=&quot;3&quot; unique_id=&quot;10008&quot;&gt;&lt;property id=&quot;20148&quot; value=&quot;5&quot;/&gt;&lt;property id=&quot;20300&quot; value=&quot;Slide 5 - &amp;quot;Core Modules&amp;quot;&quot;/&gt;&lt;property id=&quot;20307&quot; value=&quot;314&quot;/&gt;&lt;/object&gt;&lt;object type=&quot;3&quot; unique_id=&quot;10009&quot;&gt;&lt;property id=&quot;20148&quot; value=&quot;5&quot;/&gt;&lt;property id=&quot;20300&quot; value=&quot;Slide 6 - &amp;quot;Elective Modules&amp;quot;&quot;/&gt;&lt;property id=&quot;20307&quot; value=&quot;320&quot;/&gt;&lt;/object&gt;&lt;object type=&quot;3&quot; unique_id=&quot;10010&quot;&gt;&lt;property id=&quot;20148&quot; value=&quot;5&quot;/&gt;&lt;property id=&quot;20300&quot; value=&quot;Slide 7 - &amp;quot;Year 1 Timeline&amp;quot;&quot;/&gt;&lt;property id=&quot;20307&quot; value=&quot;302&quot;/&gt;&lt;/object&gt;&lt;object type=&quot;3&quot; unique_id=&quot;10011&quot;&gt;&lt;property id=&quot;20148&quot; value=&quot;5&quot;/&gt;&lt;property id=&quot;20300&quot; value=&quot;Slide 8 - &amp;quot;Years 2 &amp;amp; 3 Timeline&amp;quot;&quot;/&gt;&lt;property id=&quot;20307&quot; value=&quot;317&quot;/&gt;&lt;/object&gt;&lt;object type=&quot;3&quot; unique_id=&quot;10012&quot;&gt;&lt;property id=&quot;20148&quot; value=&quot;5&quot;/&gt;&lt;property id=&quot;20300&quot; value=&quot;Slide 10 - &amp;quot;The DLMBA Virtual Learning Environment&amp;quot;&quot;/&gt;&lt;property id=&quot;20307&quot; value=&quot;321&quot;/&gt;&lt;/object&gt;&lt;object type=&quot;3&quot; unique_id=&quot;10013&quot;&gt;&lt;property id=&quot;20148&quot; value=&quot;5&quot;/&gt;&lt;property id=&quot;20300&quot; value=&quot;Slide 11 - &amp;quot;Programme Information and Support&amp;quot;&quot;/&gt;&lt;property id=&quot;20307&quot; value=&quot;322&quot;/&gt;&lt;/object&gt;&lt;object type=&quot;3&quot; unique_id=&quot;10014&quot;&gt;&lt;property id=&quot;20148&quot; value=&quot;5&quot;/&gt;&lt;property id=&quot;20300&quot; value=&quot;Slide 12&quot;/&gt;&lt;property id=&quot;20307&quot; value=&quot;323&quot;/&gt;&lt;/object&gt;&lt;object type=&quot;3&quot; unique_id=&quot;10015&quot;&gt;&lt;property id=&quot;20148&quot; value=&quot;5&quot;/&gt;&lt;property id=&quot;20300&quot; value=&quot;Slide 13&quot;/&gt;&lt;property id=&quot;20307&quot; value=&quot;324&quot;/&gt;&lt;/object&gt;&lt;object type=&quot;3&quot; unique_id=&quot;10016&quot;&gt;&lt;property id=&quot;20148&quot; value=&quot;5&quot;/&gt;&lt;property id=&quot;20300&quot; value=&quot;Slide 14&quot;/&gt;&lt;property id=&quot;20307&quot; value=&quot;325&quot;/&gt;&lt;/object&gt;&lt;object type=&quot;3&quot; unique_id=&quot;10017&quot;&gt;&lt;property id=&quot;20148&quot; value=&quot;5&quot;/&gt;&lt;property id=&quot;20300&quot; value=&quot;Slide 15&quot;/&gt;&lt;property id=&quot;20307&quot; value=&quot;326&quot;/&gt;&lt;/object&gt;&lt;object type=&quot;3&quot; unique_id=&quot;10018&quot;&gt;&lt;property id=&quot;20148&quot; value=&quot;5&quot;/&gt;&lt;property id=&quot;20300&quot; value=&quot;Slide 16&quot;/&gt;&lt;property id=&quot;20307&quot; value=&quot;327&quot;/&gt;&lt;/object&gt;&lt;object type=&quot;3&quot; unique_id=&quot;10020&quot;&gt;&lt;property id=&quot;20148&quot; value=&quot;5&quot;/&gt;&lt;property id=&quot;20300&quot; value=&quot;Slide 20&quot;/&gt;&lt;property id=&quot;20307&quot; value=&quot;329&quot;/&gt;&lt;/object&gt;&lt;object type=&quot;3&quot; unique_id=&quot;10021&quot;&gt;&lt;property id=&quot;20148&quot; value=&quot;5&quot;/&gt;&lt;property id=&quot;20300&quot; value=&quot;Slide 21&quot;/&gt;&lt;property id=&quot;20307&quot; value=&quot;330&quot;/&gt;&lt;/object&gt;&lt;object type=&quot;3&quot; unique_id=&quot;10022&quot;&gt;&lt;property id=&quot;20148&quot; value=&quot;5&quot;/&gt;&lt;property id=&quot;20300&quot; value=&quot;Slide 22&quot;/&gt;&lt;property id=&quot;20307&quot; value=&quot;331&quot;/&gt;&lt;/object&gt;&lt;object type=&quot;3&quot; unique_id=&quot;10023&quot;&gt;&lt;property id=&quot;20148&quot; value=&quot;5&quot;/&gt;&lt;property id=&quot;20300&quot; value=&quot;Slide 23&quot;/&gt;&lt;property id=&quot;20307&quot; value=&quot;332&quot;/&gt;&lt;/object&gt;&lt;object type=&quot;3&quot; unique_id=&quot;10024&quot;&gt;&lt;property id=&quot;20148&quot; value=&quot;5&quot;/&gt;&lt;property id=&quot;20300&quot; value=&quot;Slide 24&quot;/&gt;&lt;property id=&quot;20307&quot; value=&quot;333&quot;/&gt;&lt;/object&gt;&lt;object type=&quot;3&quot; unique_id=&quot;10025&quot;&gt;&lt;property id=&quot;20148&quot; value=&quot;5&quot;/&gt;&lt;property id=&quot;20300&quot; value=&quot;Slide 27 - &amp;quot;Costs&amp;quot;&quot;/&gt;&lt;property id=&quot;20307&quot; value=&quot;310&quot;/&gt;&lt;/object&gt;&lt;object type=&quot;3&quot; unique_id=&quot;10027&quot;&gt;&lt;property id=&quot;20148&quot; value=&quot;5&quot;/&gt;&lt;property id=&quot;20300&quot; value=&quot;Slide 29 - &amp;quot;Contact us…&amp;quot;&quot;/&gt;&lt;property id=&quot;20307&quot; value=&quot;300&quot;/&gt;&lt;/object&gt;&lt;object type=&quot;3&quot; unique_id=&quot;10028&quot;&gt;&lt;property id=&quot;20148&quot; value=&quot;5&quot;/&gt;&lt;property id=&quot;20300&quot; value=&quot;Slide 28 - &amp;quot;Student Profiles&amp;quot;&quot;/&gt;&lt;property id=&quot;20307&quot; value=&quot;334&quot;/&gt;&lt;/object&gt;&lt;object type=&quot;3&quot; unique_id=&quot;10368&quot;&gt;&lt;property id=&quot;20148&quot; value=&quot;5&quot;/&gt;&lt;property id=&quot;20300&quot; value=&quot;Slide 17 - &amp;quot;wbsLive Classroom&amp;quot;&quot;/&gt;&lt;property id=&quot;20307&quot; value=&quot;336&quot;/&gt;&lt;/object&gt;&lt;object type=&quot;3&quot; unique_id=&quot;10369&quot;&gt;&lt;property id=&quot;20148&quot; value=&quot;5&quot;/&gt;&lt;property id=&quot;20300&quot; value=&quot;Slide 18 - &amp;quot;wbsLive – Archive&amp;quot;&quot;/&gt;&lt;property id=&quot;20307&quot; value=&quot;337&quot;/&gt;&lt;/object&gt;&lt;object type=&quot;3&quot; unique_id=&quot;10370&quot;&gt;&lt;property id=&quot;20148&quot; value=&quot;5&quot;/&gt;&lt;property id=&quot;20300&quot; value=&quot;Slide 19 - &amp;quot;wbsLive- Archive -quiz&amp;quot;&quot;/&gt;&lt;property id=&quot;20307&quot; value=&quot;338&quot;/&gt;&lt;/object&gt;&lt;object type=&quot;3&quot; unique_id=&quot;10371&quot;&gt;&lt;property id=&quot;20148&quot; value=&quot;5&quot;/&gt;&lt;property id=&quot;20300&quot; value=&quot;Slide 25&quot;/&gt;&lt;property id=&quot;20307&quot; value=&quot;335&quot;/&gt;&lt;/object&gt;&lt;object type=&quot;3&quot; unique_id=&quot;10372&quot;&gt;&lt;property id=&quot;20148&quot; value=&quot;5&quot;/&gt;&lt;property id=&quot;20300&quot; value=&quot;Slide 26 - &amp;quot;Thanks&amp;quot;&quot;/&gt;&lt;property id=&quot;20307&quot; value=&quot;339&quot;/&gt;&lt;/object&gt;&lt;object type=&quot;3&quot; unique_id=&quot;10494&quot;&gt;&lt;property id=&quot;20148&quot; value=&quot;5&quot;/&gt;&lt;property id=&quot;20300&quot; value=&quot;Slide 9 - &amp;quot;eLearning at WBS&amp;quot;&quot;/&gt;&lt;property id=&quot;20307&quot; value=&quot;340&quot;/&gt;&lt;/object&gt;&lt;/object&gt;&lt;/object&gt;&lt;/database&gt;"/>
</p:tagLst>
</file>

<file path=ppt/theme/theme1.xml><?xml version="1.0" encoding="utf-8"?>
<a:theme xmlns:a="http://schemas.openxmlformats.org/drawingml/2006/main" name="wbs-2010">
  <a:themeElements>
    <a:clrScheme name="WBS 2010">
      <a:dk1>
        <a:sysClr val="windowText" lastClr="000000"/>
      </a:dk1>
      <a:lt1>
        <a:sysClr val="window" lastClr="FFFFFF"/>
      </a:lt1>
      <a:dk2>
        <a:srgbClr val="0039A6"/>
      </a:dk2>
      <a:lt2>
        <a:srgbClr val="EBEBE2"/>
      </a:lt2>
      <a:accent1>
        <a:srgbClr val="A71930"/>
      </a:accent1>
      <a:accent2>
        <a:srgbClr val="F9A300"/>
      </a:accent2>
      <a:accent3>
        <a:srgbClr val="00ADEF"/>
      </a:accent3>
      <a:accent4>
        <a:srgbClr val="399717"/>
      </a:accent4>
      <a:accent5>
        <a:srgbClr val="666666"/>
      </a:accent5>
      <a:accent6>
        <a:srgbClr val="3662B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BS 2010">
    <a:dk1>
      <a:sysClr val="windowText" lastClr="000000"/>
    </a:dk1>
    <a:lt1>
      <a:sysClr val="window" lastClr="FFFFFF"/>
    </a:lt1>
    <a:dk2>
      <a:srgbClr val="0039A6"/>
    </a:dk2>
    <a:lt2>
      <a:srgbClr val="EBEBE2"/>
    </a:lt2>
    <a:accent1>
      <a:srgbClr val="A71930"/>
    </a:accent1>
    <a:accent2>
      <a:srgbClr val="F9A300"/>
    </a:accent2>
    <a:accent3>
      <a:srgbClr val="00ADEF"/>
    </a:accent3>
    <a:accent4>
      <a:srgbClr val="399717"/>
    </a:accent4>
    <a:accent5>
      <a:srgbClr val="666666"/>
    </a:accent5>
    <a:accent6>
      <a:srgbClr val="3662B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wbs-2010</Template>
  <TotalTime>360</TotalTime>
  <Words>1365</Words>
  <Application>Microsoft Office PowerPoint</Application>
  <PresentationFormat>On-screen Show (4:3)</PresentationFormat>
  <Paragraphs>206</Paragraphs>
  <Slides>37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wbs-2010</vt:lpstr>
      <vt:lpstr>Acrobat Document</vt:lpstr>
      <vt:lpstr>Warwick Business School</vt:lpstr>
      <vt:lpstr>The University of Warwick</vt:lpstr>
      <vt:lpstr>The University of Warwick:</vt:lpstr>
      <vt:lpstr>Warwick Business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Climbing in the Rankings: Financial Times</vt:lpstr>
      <vt:lpstr>Climbing in the Rankings: The Economist</vt:lpstr>
      <vt:lpstr>WBS Student Consultancy Projects</vt:lpstr>
      <vt:lpstr>WBS Consultancy Projects</vt:lpstr>
      <vt:lpstr>Agenda</vt:lpstr>
      <vt:lpstr>WBS Consultancy Project - what is it?</vt:lpstr>
      <vt:lpstr>Which courses offer projects?</vt:lpstr>
      <vt:lpstr>How does it work?</vt:lpstr>
      <vt:lpstr>The Warwick MBA</vt:lpstr>
      <vt:lpstr>MSc Marketing &amp; Strategy</vt:lpstr>
      <vt:lpstr>MSc Financial Mathematics / MSc Finance &amp; Economics / MSc Finance</vt:lpstr>
      <vt:lpstr>MSc Information Systems Management &amp; Innovation</vt:lpstr>
      <vt:lpstr>MSc Business Analytics</vt:lpstr>
      <vt:lpstr>Benefits for Students</vt:lpstr>
      <vt:lpstr>Benefits for Sponsors</vt:lpstr>
      <vt:lpstr>WBS Project Sponsor Feedback</vt:lpstr>
      <vt:lpstr>Optimising the project – CSF’s</vt:lpstr>
      <vt:lpstr>Summer projects timeline</vt:lpstr>
      <vt:lpstr>Project Sponsor &amp; Student Insight</vt:lpstr>
      <vt:lpstr>Bourne Leisure</vt:lpstr>
      <vt:lpstr>PowerPoint Presentation</vt:lpstr>
      <vt:lpstr>PowerPoint Presentation</vt:lpstr>
      <vt:lpstr>PowerPoint Presentation</vt:lpstr>
      <vt:lpstr>Consistently in Sunday Times 25 best big companies to work for (UK’s number 5 in 2014)</vt:lpstr>
      <vt:lpstr>IT journey – a stable and secure base enabling innovation and leading to world class solutions for owners, guests and team</vt:lpstr>
      <vt:lpstr>Some questions you may have</vt:lpstr>
      <vt:lpstr>Interested…? Next steps</vt:lpstr>
      <vt:lpstr>Questions</vt:lpstr>
    </vt:vector>
  </TitlesOfParts>
  <Company>WBS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Warwick Business School</dc:title>
  <dc:creator>Mason, Renate</dc:creator>
  <cp:lastModifiedBy>Lectern, SHARDSOUTH</cp:lastModifiedBy>
  <cp:revision>11</cp:revision>
  <dcterms:created xsi:type="dcterms:W3CDTF">2014-10-15T10:51:39Z</dcterms:created>
  <dcterms:modified xsi:type="dcterms:W3CDTF">2014-12-02T21:05:39Z</dcterms:modified>
</cp:coreProperties>
</file>